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6" r:id="rId2"/>
    <p:sldId id="257" r:id="rId3"/>
    <p:sldId id="277" r:id="rId4"/>
    <p:sldId id="266" r:id="rId5"/>
    <p:sldId id="267" r:id="rId6"/>
    <p:sldId id="258" r:id="rId7"/>
    <p:sldId id="274" r:id="rId8"/>
    <p:sldId id="259" r:id="rId9"/>
    <p:sldId id="269" r:id="rId10"/>
    <p:sldId id="260" r:id="rId11"/>
    <p:sldId id="261" r:id="rId12"/>
    <p:sldId id="270" r:id="rId13"/>
    <p:sldId id="271" r:id="rId14"/>
    <p:sldId id="273" r:id="rId15"/>
    <p:sldId id="262" r:id="rId16"/>
    <p:sldId id="272" r:id="rId17"/>
    <p:sldId id="263" r:id="rId18"/>
    <p:sldId id="264" r:id="rId19"/>
    <p:sldId id="265" r:id="rId20"/>
    <p:sldId id="275" r:id="rId21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13" autoAdjust="0"/>
    <p:restoredTop sz="94660"/>
  </p:normalViewPr>
  <p:slideViewPr>
    <p:cSldViewPr>
      <p:cViewPr>
        <p:scale>
          <a:sx n="66" d="100"/>
          <a:sy n="66" d="100"/>
        </p:scale>
        <p:origin x="-1740" y="-1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85B7B3-1A0D-425E-ADF5-F5FEFD191BC0}" type="datetimeFigureOut">
              <a:rPr lang="es-ES" smtClean="0"/>
              <a:t>10/06/2016</a:t>
            </a:fld>
            <a:endParaRPr lang="es-E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s-E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DF1F5-FF4C-4E81-95CD-03C6C8AB6881}" type="slidenum">
              <a:rPr lang="es-ES" smtClean="0"/>
              <a:t>‹N°›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8620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Fotos de los 3 clases </a:t>
            </a:r>
            <a:r>
              <a:rPr lang="es-ES_tradnl" dirty="0" err="1" smtClean="0"/>
              <a:t>GPCRs</a:t>
            </a:r>
            <a:r>
              <a:rPr lang="es-ES_tradnl" dirty="0" smtClean="0"/>
              <a:t> con mini </a:t>
            </a:r>
            <a:r>
              <a:rPr lang="es-ES_tradnl" dirty="0" err="1" smtClean="0"/>
              <a:t>descripcion</a:t>
            </a:r>
            <a:r>
              <a:rPr lang="es-ES_tradnl" dirty="0" smtClean="0"/>
              <a:t> de variedad, longitud N-terminal, </a:t>
            </a:r>
            <a:r>
              <a:rPr lang="es-ES_tradnl" dirty="0" err="1" smtClean="0"/>
              <a:t>etc</a:t>
            </a:r>
            <a:endParaRPr lang="es-ES_tradnl" dirty="0" smtClean="0"/>
          </a:p>
          <a:p>
            <a:endParaRPr lang="fr-FR" dirty="0" smtClean="0"/>
          </a:p>
          <a:p>
            <a:r>
              <a:rPr lang="fr-FR" dirty="0" smtClean="0"/>
              <a:t>Hay </a:t>
            </a:r>
            <a:r>
              <a:rPr lang="fr-FR" dirty="0" err="1" smtClean="0"/>
              <a:t>tb</a:t>
            </a:r>
            <a:r>
              <a:rPr lang="fr-FR" dirty="0" smtClean="0"/>
              <a:t> </a:t>
            </a:r>
            <a:r>
              <a:rPr lang="fr-FR" dirty="0" err="1" smtClean="0"/>
              <a:t>Adhesion</a:t>
            </a:r>
            <a:r>
              <a:rPr lang="fr-FR" dirty="0" smtClean="0"/>
              <a:t> </a:t>
            </a:r>
            <a:r>
              <a:rPr lang="fr-FR" dirty="0" err="1" smtClean="0"/>
              <a:t>family</a:t>
            </a:r>
            <a:r>
              <a:rPr lang="fr-FR" dirty="0" smtClean="0"/>
              <a:t> and </a:t>
            </a:r>
            <a:r>
              <a:rPr lang="fr-FR" dirty="0" err="1" smtClean="0"/>
              <a:t>Frizzled</a:t>
            </a:r>
            <a:r>
              <a:rPr lang="fr-FR" dirty="0" smtClean="0"/>
              <a:t> </a:t>
            </a:r>
            <a:r>
              <a:rPr lang="fr-FR" dirty="0" err="1" smtClean="0"/>
              <a:t>family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Long N-terminal </a:t>
            </a:r>
            <a:r>
              <a:rPr lang="fr-FR" dirty="0" err="1" smtClean="0"/>
              <a:t>domain</a:t>
            </a:r>
            <a:r>
              <a:rPr lang="fr-FR" dirty="0" smtClean="0"/>
              <a:t> in </a:t>
            </a:r>
            <a:r>
              <a:rPr lang="fr-FR" dirty="0" err="1" smtClean="0"/>
              <a:t>Secretin-like</a:t>
            </a:r>
            <a:r>
              <a:rPr lang="fr-FR" dirty="0" smtClean="0"/>
              <a:t> </a:t>
            </a:r>
            <a:r>
              <a:rPr lang="fr-FR" dirty="0" err="1" smtClean="0"/>
              <a:t>receptor</a:t>
            </a:r>
            <a:r>
              <a:rPr lang="fr-FR" dirty="0" smtClean="0"/>
              <a:t> </a:t>
            </a:r>
            <a:r>
              <a:rPr lang="fr-FR" dirty="0" err="1" smtClean="0"/>
              <a:t>family</a:t>
            </a:r>
            <a:r>
              <a:rPr lang="fr-FR" dirty="0" smtClean="0"/>
              <a:t>. It </a:t>
            </a:r>
            <a:r>
              <a:rPr lang="fr-FR" dirty="0" err="1" smtClean="0"/>
              <a:t>contains</a:t>
            </a:r>
            <a:r>
              <a:rPr lang="fr-FR" dirty="0" smtClean="0"/>
              <a:t> </a:t>
            </a:r>
            <a:r>
              <a:rPr lang="fr-FR" dirty="0" err="1" smtClean="0"/>
              <a:t>conserved</a:t>
            </a:r>
            <a:r>
              <a:rPr lang="fr-FR" dirty="0" smtClean="0"/>
              <a:t> </a:t>
            </a:r>
            <a:r>
              <a:rPr lang="fr-FR" dirty="0" err="1" smtClean="0"/>
              <a:t>cysteine</a:t>
            </a:r>
            <a:r>
              <a:rPr lang="fr-FR" dirty="0" smtClean="0"/>
              <a:t> </a:t>
            </a:r>
            <a:r>
              <a:rPr lang="fr-FR" dirty="0" err="1" smtClean="0"/>
              <a:t>residues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may</a:t>
            </a:r>
            <a:r>
              <a:rPr lang="fr-FR" dirty="0" smtClean="0"/>
              <a:t> </a:t>
            </a:r>
            <a:r>
              <a:rPr lang="fr-FR" dirty="0" err="1" smtClean="0"/>
              <a:t>form</a:t>
            </a:r>
            <a:r>
              <a:rPr lang="fr-FR" dirty="0" smtClean="0"/>
              <a:t> </a:t>
            </a:r>
            <a:r>
              <a:rPr lang="fr-FR" dirty="0" err="1" smtClean="0"/>
              <a:t>disulfide</a:t>
            </a:r>
            <a:r>
              <a:rPr lang="fr-FR" baseline="0" dirty="0" smtClean="0"/>
              <a:t> bonds.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9D93EE-5412-4445-BC89-570AF72D28C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8074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s-E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s-E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5826A-C1C1-4B65-839A-EBDD66777A11}" type="datetimeFigureOut">
              <a:rPr lang="es-ES" smtClean="0"/>
              <a:t>10/06/2016</a:t>
            </a:fld>
            <a:endParaRPr lang="es-E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F52FB-19E0-4F71-A9E8-D0F72430D10E}" type="slidenum">
              <a:rPr lang="es-ES" smtClean="0"/>
              <a:t>‹N°›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1452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s-E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s-E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5826A-C1C1-4B65-839A-EBDD66777A11}" type="datetimeFigureOut">
              <a:rPr lang="es-ES" smtClean="0"/>
              <a:t>10/06/2016</a:t>
            </a:fld>
            <a:endParaRPr lang="es-E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F52FB-19E0-4F71-A9E8-D0F72430D10E}" type="slidenum">
              <a:rPr lang="es-ES" smtClean="0"/>
              <a:t>‹N°›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4406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s-E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s-E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5826A-C1C1-4B65-839A-EBDD66777A11}" type="datetimeFigureOut">
              <a:rPr lang="es-ES" smtClean="0"/>
              <a:t>10/06/2016</a:t>
            </a:fld>
            <a:endParaRPr lang="es-E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F52FB-19E0-4F71-A9E8-D0F72430D10E}" type="slidenum">
              <a:rPr lang="es-ES" smtClean="0"/>
              <a:t>‹N°›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2735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>
            <a:spLocks noGrp="1"/>
          </p:cNvSpPr>
          <p:nvPr>
            <p:ph type="title"/>
          </p:nvPr>
        </p:nvSpPr>
        <p:spPr>
          <a:xfrm>
            <a:off x="669727" y="312539"/>
            <a:ext cx="7804547" cy="768374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12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52299083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s-E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s-E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5826A-C1C1-4B65-839A-EBDD66777A11}" type="datetimeFigureOut">
              <a:rPr lang="es-ES" smtClean="0"/>
              <a:t>10/06/2016</a:t>
            </a:fld>
            <a:endParaRPr lang="es-E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F52FB-19E0-4F71-A9E8-D0F72430D10E}" type="slidenum">
              <a:rPr lang="es-ES" smtClean="0"/>
              <a:t>‹N°›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9667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es-E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5826A-C1C1-4B65-839A-EBDD66777A11}" type="datetimeFigureOut">
              <a:rPr lang="es-ES" smtClean="0"/>
              <a:t>10/06/2016</a:t>
            </a:fld>
            <a:endParaRPr lang="es-E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F52FB-19E0-4F71-A9E8-D0F72430D10E}" type="slidenum">
              <a:rPr lang="es-ES" smtClean="0"/>
              <a:t>‹N°›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5784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s-E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s-E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s-E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5826A-C1C1-4B65-839A-EBDD66777A11}" type="datetimeFigureOut">
              <a:rPr lang="es-ES" smtClean="0"/>
              <a:t>10/06/2016</a:t>
            </a:fld>
            <a:endParaRPr lang="es-E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F52FB-19E0-4F71-A9E8-D0F72430D10E}" type="slidenum">
              <a:rPr lang="es-ES" smtClean="0"/>
              <a:t>‹N°›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913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s-E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s-E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s-E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5826A-C1C1-4B65-839A-EBDD66777A11}" type="datetimeFigureOut">
              <a:rPr lang="es-ES" smtClean="0"/>
              <a:t>10/06/2016</a:t>
            </a:fld>
            <a:endParaRPr lang="es-E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F52FB-19E0-4F71-A9E8-D0F72430D10E}" type="slidenum">
              <a:rPr lang="es-ES" smtClean="0"/>
              <a:t>‹N°›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1970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s-E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5826A-C1C1-4B65-839A-EBDD66777A11}" type="datetimeFigureOut">
              <a:rPr lang="es-ES" smtClean="0"/>
              <a:t>10/06/2016</a:t>
            </a:fld>
            <a:endParaRPr lang="es-E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F52FB-19E0-4F71-A9E8-D0F72430D10E}" type="slidenum">
              <a:rPr lang="es-ES" smtClean="0"/>
              <a:t>‹N°›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502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5826A-C1C1-4B65-839A-EBDD66777A11}" type="datetimeFigureOut">
              <a:rPr lang="es-ES" smtClean="0"/>
              <a:t>10/06/2016</a:t>
            </a:fld>
            <a:endParaRPr lang="es-E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F52FB-19E0-4F71-A9E8-D0F72430D10E}" type="slidenum">
              <a:rPr lang="es-ES" smtClean="0"/>
              <a:t>‹N°›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5729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s-E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s-E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5826A-C1C1-4B65-839A-EBDD66777A11}" type="datetimeFigureOut">
              <a:rPr lang="es-ES" smtClean="0"/>
              <a:t>10/06/2016</a:t>
            </a:fld>
            <a:endParaRPr lang="es-E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F52FB-19E0-4F71-A9E8-D0F72430D10E}" type="slidenum">
              <a:rPr lang="es-ES" smtClean="0"/>
              <a:t>‹N°›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4416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s-E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5826A-C1C1-4B65-839A-EBDD66777A11}" type="datetimeFigureOut">
              <a:rPr lang="es-ES" smtClean="0"/>
              <a:t>10/06/2016</a:t>
            </a:fld>
            <a:endParaRPr lang="es-E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F52FB-19E0-4F71-A9E8-D0F72430D10E}" type="slidenum">
              <a:rPr lang="es-ES" smtClean="0"/>
              <a:t>‹N°›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7423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s-E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s-E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75826A-C1C1-4B65-839A-EBDD66777A11}" type="datetimeFigureOut">
              <a:rPr lang="es-ES" smtClean="0"/>
              <a:t>10/06/2016</a:t>
            </a:fld>
            <a:endParaRPr lang="es-E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F52FB-19E0-4F71-A9E8-D0F72430D10E}" type="slidenum">
              <a:rPr lang="es-ES" smtClean="0"/>
              <a:t>‹N°›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3279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4.jpeg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80528" y="2060848"/>
            <a:ext cx="9649072" cy="3600400"/>
          </a:xfrm>
          <a:prstGeom prst="rect">
            <a:avLst/>
          </a:prstGeom>
          <a:solidFill>
            <a:srgbClr val="62C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060848"/>
          </a:xfrm>
          <a:solidFill>
            <a:srgbClr val="0B5A83"/>
          </a:solidFill>
        </p:spPr>
        <p:txBody>
          <a:bodyPr>
            <a:normAutofit/>
          </a:bodyPr>
          <a:lstStyle/>
          <a:p>
            <a:r>
              <a:rPr lang="en-US" sz="4000" b="1" dirty="0" err="1" smtClean="0">
                <a:solidFill>
                  <a:schemeClr val="bg1"/>
                </a:solidFill>
                <a:latin typeface="Fira Sans" pitchFamily="34" charset="0"/>
                <a:ea typeface="Fira Sans" pitchFamily="34" charset="0"/>
              </a:rPr>
              <a:t>Clytia</a:t>
            </a:r>
            <a:r>
              <a:rPr lang="en-US" sz="4000" b="1" dirty="0" smtClean="0">
                <a:solidFill>
                  <a:schemeClr val="bg1"/>
                </a:solidFill>
                <a:latin typeface="Fira Sans" pitchFamily="34" charset="0"/>
                <a:ea typeface="Fira Sans" pitchFamily="34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Fira Sans" pitchFamily="34" charset="0"/>
                <a:ea typeface="Fira Sans" pitchFamily="34" charset="0"/>
              </a:rPr>
              <a:t>hemisphaerica</a:t>
            </a:r>
            <a:r>
              <a:rPr lang="en-US" sz="4000" b="1" dirty="0">
                <a:solidFill>
                  <a:schemeClr val="bg1"/>
                </a:solidFill>
                <a:latin typeface="Fira Sans" pitchFamily="34" charset="0"/>
                <a:ea typeface="Fira Sans" pitchFamily="34" charset="0"/>
              </a:rPr>
              <a:t> GPCR complement and </a:t>
            </a:r>
            <a:r>
              <a:rPr lang="en-US" sz="4000" b="1" dirty="0" smtClean="0">
                <a:solidFill>
                  <a:schemeClr val="bg1"/>
                </a:solidFill>
                <a:latin typeface="Fira Sans" pitchFamily="34" charset="0"/>
                <a:ea typeface="Fira Sans" pitchFamily="34" charset="0"/>
              </a:rPr>
              <a:t>classification</a:t>
            </a:r>
            <a:endParaRPr lang="en-US" sz="4000" b="1" dirty="0">
              <a:solidFill>
                <a:schemeClr val="bg1"/>
              </a:solidFill>
              <a:latin typeface="Fira Sans" pitchFamily="34" charset="0"/>
              <a:ea typeface="Fira Sans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85720" y="2500306"/>
            <a:ext cx="8572560" cy="3071834"/>
          </a:xfrm>
        </p:spPr>
        <p:txBody>
          <a:bodyPr>
            <a:normAutofit fontScale="70000" lnSpcReduction="20000"/>
          </a:bodyPr>
          <a:lstStyle/>
          <a:p>
            <a:pPr algn="ctr">
              <a:buNone/>
            </a:pPr>
            <a:r>
              <a:rPr lang="es-ES" sz="4000" dirty="0" smtClean="0">
                <a:solidFill>
                  <a:schemeClr val="tx2">
                    <a:lumMod val="50000"/>
                  </a:schemeClr>
                </a:solidFill>
                <a:latin typeface="Fira sans" pitchFamily="34" charset="0"/>
                <a:ea typeface="Fira sans" pitchFamily="34" charset="0"/>
                <a:cs typeface="Swis721 BlkCn BT Black"/>
              </a:rPr>
              <a:t>PhD: Gonzalo Quiroga Artigas</a:t>
            </a:r>
          </a:p>
          <a:p>
            <a:pPr algn="ctr">
              <a:buNone/>
            </a:pPr>
            <a:endParaRPr lang="es-ES" dirty="0" smtClean="0">
              <a:solidFill>
                <a:srgbClr val="31647F"/>
              </a:solidFill>
              <a:latin typeface="Fira sans" pitchFamily="34" charset="0"/>
              <a:ea typeface="Fira sans" pitchFamily="34" charset="0"/>
              <a:cs typeface="Arial" pitchFamily="34" charset="0"/>
            </a:endParaRPr>
          </a:p>
          <a:p>
            <a:pPr algn="ctr">
              <a:buNone/>
            </a:pPr>
            <a:r>
              <a:rPr lang="fr-FR" sz="2800" dirty="0" smtClean="0">
                <a:solidFill>
                  <a:srgbClr val="31647F"/>
                </a:solidFill>
                <a:latin typeface="Fira sans" pitchFamily="34" charset="0"/>
                <a:ea typeface="Fira sans" pitchFamily="34" charset="0"/>
                <a:cs typeface="Swis721 Md BT Medium"/>
              </a:rPr>
              <a:t>Laboratoire de Biologie du développement </a:t>
            </a:r>
          </a:p>
          <a:p>
            <a:pPr algn="ctr">
              <a:buNone/>
            </a:pPr>
            <a:r>
              <a:rPr lang="es-ES" sz="2800" dirty="0" smtClean="0">
                <a:solidFill>
                  <a:srgbClr val="31647F"/>
                </a:solidFill>
                <a:latin typeface="Fira sans" pitchFamily="34" charset="0"/>
                <a:ea typeface="Fira sans" pitchFamily="34" charset="0"/>
                <a:cs typeface="Swis721 Md BT Medium"/>
              </a:rPr>
              <a:t>de </a:t>
            </a:r>
            <a:r>
              <a:rPr lang="es-ES" sz="2800" dirty="0" err="1" smtClean="0">
                <a:solidFill>
                  <a:srgbClr val="31647F"/>
                </a:solidFill>
                <a:latin typeface="Fira sans" pitchFamily="34" charset="0"/>
                <a:ea typeface="Fira sans" pitchFamily="34" charset="0"/>
                <a:cs typeface="Swis721 Md BT Medium"/>
              </a:rPr>
              <a:t>Villefranche</a:t>
            </a:r>
            <a:r>
              <a:rPr lang="es-ES" sz="2800" dirty="0" smtClean="0">
                <a:solidFill>
                  <a:srgbClr val="31647F"/>
                </a:solidFill>
                <a:latin typeface="Fira sans" pitchFamily="34" charset="0"/>
                <a:ea typeface="Fira sans" pitchFamily="34" charset="0"/>
                <a:cs typeface="Swis721 Md BT Medium"/>
              </a:rPr>
              <a:t> sur </a:t>
            </a:r>
            <a:r>
              <a:rPr lang="es-ES" sz="2800" dirty="0" err="1" smtClean="0">
                <a:solidFill>
                  <a:srgbClr val="31647F"/>
                </a:solidFill>
                <a:latin typeface="Fira sans" pitchFamily="34" charset="0"/>
                <a:ea typeface="Fira sans" pitchFamily="34" charset="0"/>
                <a:cs typeface="Swis721 Md BT Medium"/>
              </a:rPr>
              <a:t>mer</a:t>
            </a:r>
            <a:endParaRPr lang="es-ES" sz="2800" dirty="0" smtClean="0">
              <a:solidFill>
                <a:srgbClr val="31647F"/>
              </a:solidFill>
              <a:latin typeface="Fira sans" pitchFamily="34" charset="0"/>
              <a:ea typeface="Fira sans" pitchFamily="34" charset="0"/>
              <a:cs typeface="Swis721 Md BT Medium"/>
            </a:endParaRPr>
          </a:p>
          <a:p>
            <a:pPr algn="ctr">
              <a:buNone/>
            </a:pPr>
            <a:endParaRPr lang="es-ES" sz="2400" dirty="0" smtClean="0">
              <a:solidFill>
                <a:srgbClr val="31647F"/>
              </a:solidFill>
              <a:latin typeface="Fira sans" pitchFamily="34" charset="0"/>
              <a:ea typeface="Fira sans" pitchFamily="34" charset="0"/>
              <a:cs typeface="Swis721 Md BT Medium"/>
            </a:endParaRPr>
          </a:p>
          <a:p>
            <a:pPr algn="ctr">
              <a:buNone/>
            </a:pPr>
            <a:r>
              <a:rPr lang="es-ES" sz="2400" dirty="0" err="1" smtClean="0">
                <a:solidFill>
                  <a:srgbClr val="31647F"/>
                </a:solidFill>
                <a:latin typeface="Fira sans" pitchFamily="34" charset="0"/>
                <a:ea typeface="Fira sans" pitchFamily="34" charset="0"/>
                <a:cs typeface="Swis721 Md BT Medium"/>
              </a:rPr>
              <a:t>Thesis</a:t>
            </a:r>
            <a:r>
              <a:rPr lang="es-ES" sz="2400" dirty="0" smtClean="0">
                <a:solidFill>
                  <a:srgbClr val="31647F"/>
                </a:solidFill>
                <a:latin typeface="Fira sans" pitchFamily="34" charset="0"/>
                <a:ea typeface="Fira sans" pitchFamily="34" charset="0"/>
                <a:cs typeface="Swis721 Md BT Medium"/>
              </a:rPr>
              <a:t> supervisor: Evelyn </a:t>
            </a:r>
            <a:r>
              <a:rPr lang="es-ES" sz="2400" dirty="0" err="1" smtClean="0">
                <a:solidFill>
                  <a:srgbClr val="31647F"/>
                </a:solidFill>
                <a:latin typeface="Fira sans" pitchFamily="34" charset="0"/>
                <a:ea typeface="Fira sans" pitchFamily="34" charset="0"/>
                <a:cs typeface="Swis721 Md BT Medium"/>
              </a:rPr>
              <a:t>Houliston</a:t>
            </a:r>
            <a:endParaRPr lang="es-ES" sz="2400" dirty="0" smtClean="0">
              <a:solidFill>
                <a:srgbClr val="31647F"/>
              </a:solidFill>
              <a:latin typeface="Fira sans" pitchFamily="34" charset="0"/>
              <a:ea typeface="Fira sans" pitchFamily="34" charset="0"/>
              <a:cs typeface="Swis721 Md BT Medium"/>
            </a:endParaRPr>
          </a:p>
          <a:p>
            <a:pPr algn="ctr">
              <a:buNone/>
            </a:pPr>
            <a:endParaRPr lang="es-ES" sz="2400" dirty="0">
              <a:solidFill>
                <a:srgbClr val="31647F"/>
              </a:solidFill>
              <a:latin typeface="Fira sans" pitchFamily="34" charset="0"/>
              <a:ea typeface="Fira sans" pitchFamily="34" charset="0"/>
              <a:cs typeface="Swis721 Md BT Medium"/>
            </a:endParaRPr>
          </a:p>
          <a:p>
            <a:pPr algn="ctr">
              <a:buNone/>
            </a:pPr>
            <a:r>
              <a:rPr lang="es-ES" sz="2200" dirty="0" smtClean="0">
                <a:solidFill>
                  <a:srgbClr val="31647F"/>
                </a:solidFill>
                <a:latin typeface="Fira sans" pitchFamily="34" charset="0"/>
                <a:ea typeface="Fira sans" pitchFamily="34" charset="0"/>
                <a:cs typeface="Swis721 Md BT Medium"/>
              </a:rPr>
              <a:t>Marie </a:t>
            </a:r>
            <a:r>
              <a:rPr lang="es-ES" sz="2200" dirty="0" err="1" smtClean="0">
                <a:solidFill>
                  <a:srgbClr val="31647F"/>
                </a:solidFill>
                <a:latin typeface="Fira sans" pitchFamily="34" charset="0"/>
                <a:ea typeface="Fira sans" pitchFamily="34" charset="0"/>
                <a:cs typeface="Swis721 Md BT Medium"/>
              </a:rPr>
              <a:t>Curie</a:t>
            </a:r>
            <a:r>
              <a:rPr lang="es-ES" sz="2200" dirty="0" smtClean="0">
                <a:solidFill>
                  <a:srgbClr val="31647F"/>
                </a:solidFill>
                <a:latin typeface="Fira sans" pitchFamily="34" charset="0"/>
                <a:ea typeface="Fira sans" pitchFamily="34" charset="0"/>
                <a:cs typeface="Swis721 Md BT Medium"/>
              </a:rPr>
              <a:t> ITN – </a:t>
            </a:r>
            <a:r>
              <a:rPr lang="es-ES" sz="2200" dirty="0" err="1" smtClean="0">
                <a:solidFill>
                  <a:srgbClr val="31647F"/>
                </a:solidFill>
                <a:latin typeface="Fira sans" pitchFamily="34" charset="0"/>
                <a:ea typeface="Fira sans" pitchFamily="34" charset="0"/>
                <a:cs typeface="Swis721 Md BT Medium"/>
              </a:rPr>
              <a:t>Neptune</a:t>
            </a:r>
            <a:r>
              <a:rPr lang="es-ES" sz="2200" dirty="0" smtClean="0">
                <a:solidFill>
                  <a:srgbClr val="31647F"/>
                </a:solidFill>
                <a:latin typeface="Fira sans" pitchFamily="34" charset="0"/>
                <a:ea typeface="Fira sans" pitchFamily="34" charset="0"/>
                <a:cs typeface="Swis721 Md BT Medium"/>
              </a:rPr>
              <a:t> </a:t>
            </a:r>
          </a:p>
          <a:p>
            <a:pPr algn="ctr">
              <a:buNone/>
            </a:pPr>
            <a:endParaRPr lang="es-ES" sz="2400" dirty="0" smtClean="0">
              <a:solidFill>
                <a:srgbClr val="31647F"/>
              </a:solidFill>
              <a:latin typeface="Fira sans" pitchFamily="34" charset="0"/>
              <a:ea typeface="Fira sans" pitchFamily="34" charset="0"/>
              <a:cs typeface="Swis721 Md BT Medium"/>
            </a:endParaRPr>
          </a:p>
          <a:p>
            <a:pPr algn="ctr">
              <a:buNone/>
            </a:pPr>
            <a:r>
              <a:rPr lang="es-ES" sz="1900" dirty="0" smtClean="0">
                <a:solidFill>
                  <a:srgbClr val="31647F"/>
                </a:solidFill>
                <a:latin typeface="Fira sans" pitchFamily="34" charset="0"/>
                <a:ea typeface="Fira sans" pitchFamily="34" charset="0"/>
                <a:cs typeface="Swis721 Md BT Medium"/>
              </a:rPr>
              <a:t>22/02/2016</a:t>
            </a:r>
            <a:endParaRPr lang="es-ES" sz="1900" dirty="0">
              <a:solidFill>
                <a:srgbClr val="31647F"/>
              </a:solidFill>
              <a:latin typeface="Fira sans" pitchFamily="34" charset="0"/>
              <a:ea typeface="Fira sans" pitchFamily="34" charset="0"/>
              <a:cs typeface="Swis721 Md BT Medium"/>
            </a:endParaRPr>
          </a:p>
        </p:txBody>
      </p:sp>
      <p:pic>
        <p:nvPicPr>
          <p:cNvPr id="1026" name="Picture 2" descr="C:\Users\Gonzalo\Desktop\PhD\Neptune info\info_ESR\logos\marie-curie_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6557" y="5811098"/>
            <a:ext cx="788141" cy="736043"/>
          </a:xfrm>
          <a:prstGeom prst="rect">
            <a:avLst/>
          </a:prstGeom>
          <a:noFill/>
        </p:spPr>
      </p:pic>
      <p:pic>
        <p:nvPicPr>
          <p:cNvPr id="1027" name="Picture 3" descr="C:\Users\Gonzalo\Desktop\PhD\Neptune info\info_ESR\logos\FP7-gen-RG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133" y="5826252"/>
            <a:ext cx="805611" cy="655326"/>
          </a:xfrm>
          <a:prstGeom prst="rect">
            <a:avLst/>
          </a:prstGeom>
          <a:noFill/>
        </p:spPr>
      </p:pic>
      <p:pic>
        <p:nvPicPr>
          <p:cNvPr id="1028" name="Picture 4" descr="C:\Users\Gonzalo\Desktop\PhD\Neptune info\info_ESR\logos\logo_final_neptune_pfade_2.t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54026" y="5924546"/>
            <a:ext cx="1015536" cy="515306"/>
          </a:xfrm>
          <a:prstGeom prst="rect">
            <a:avLst/>
          </a:prstGeom>
          <a:noFill/>
        </p:spPr>
      </p:pic>
      <p:pic>
        <p:nvPicPr>
          <p:cNvPr id="1029" name="Picture 5" descr="C:\Users\Gonzalo\Desktop\PhD\Neptune info\info_ESR\logos\upmc_2012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96524" y="5746474"/>
            <a:ext cx="1366110" cy="696716"/>
          </a:xfrm>
          <a:prstGeom prst="rect">
            <a:avLst/>
          </a:prstGeom>
          <a:noFill/>
        </p:spPr>
      </p:pic>
      <p:pic>
        <p:nvPicPr>
          <p:cNvPr id="1030" name="Picture 6" descr="C:\Users\Gonzalo\Desktop\PhD\Neptune info\info_ESR\logos\logo-OOV.gi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453500" y="5733256"/>
            <a:ext cx="1510988" cy="767117"/>
          </a:xfrm>
          <a:prstGeom prst="rect">
            <a:avLst/>
          </a:prstGeom>
          <a:noFill/>
        </p:spPr>
      </p:pic>
      <p:pic>
        <p:nvPicPr>
          <p:cNvPr id="2050" name="Picture 2" descr="C:\Users\Gonzalo\Desktop\PhD\Neptune info\info_ESR\logos\logo-cnrs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823639" y="5916071"/>
            <a:ext cx="560451" cy="5604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3168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Gonzalo\Desktop\Mini Project Presentation\Screenshot from 2016-06-10 11-05-0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1124744"/>
            <a:ext cx="10794541" cy="526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hape 100"/>
          <p:cNvSpPr txBox="1">
            <a:spLocks/>
          </p:cNvSpPr>
          <p:nvPr/>
        </p:nvSpPr>
        <p:spPr>
          <a:xfrm>
            <a:off x="1" y="73913"/>
            <a:ext cx="9144000" cy="4027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 lang="en-US" sz="2400" b="1" dirty="0" smtClean="0">
                <a:solidFill>
                  <a:schemeClr val="bg1"/>
                </a:solidFill>
              </a:rPr>
              <a:t>Text Wrangling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10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Gonzalo\Desktop\Mini Project Presentation\Screenshot from 2016-06-10 11-06-0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0472" y="764704"/>
            <a:ext cx="11506949" cy="560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hape 100"/>
          <p:cNvSpPr txBox="1">
            <a:spLocks/>
          </p:cNvSpPr>
          <p:nvPr/>
        </p:nvSpPr>
        <p:spPr>
          <a:xfrm>
            <a:off x="1" y="73913"/>
            <a:ext cx="9144000" cy="4027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 lang="en-US" sz="2400" b="1" dirty="0" smtClean="0">
                <a:solidFill>
                  <a:schemeClr val="bg1"/>
                </a:solidFill>
              </a:rPr>
              <a:t>Scripting in Python (1)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10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hape 100"/>
          <p:cNvSpPr txBox="1">
            <a:spLocks/>
          </p:cNvSpPr>
          <p:nvPr/>
        </p:nvSpPr>
        <p:spPr>
          <a:xfrm>
            <a:off x="1" y="73913"/>
            <a:ext cx="9144000" cy="4027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 lang="en-US" sz="2400" b="1" dirty="0" smtClean="0">
                <a:solidFill>
                  <a:schemeClr val="bg1"/>
                </a:solidFill>
              </a:rPr>
              <a:t>Scripting in Python (1)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8194" name="Picture 2" descr="C:\Users\Gonzalo\Desktop\Mini Project Presentation\Screenshot from 2016-06-10 11-07-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4001" y="692696"/>
            <a:ext cx="12954001" cy="631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hape 100"/>
          <p:cNvSpPr txBox="1">
            <a:spLocks/>
          </p:cNvSpPr>
          <p:nvPr/>
        </p:nvSpPr>
        <p:spPr>
          <a:xfrm>
            <a:off x="1" y="73913"/>
            <a:ext cx="9144000" cy="4027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 lang="en-US" sz="2400" b="1" dirty="0" smtClean="0">
                <a:solidFill>
                  <a:schemeClr val="bg1"/>
                </a:solidFill>
              </a:rPr>
              <a:t>Scripting in Python (1)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5" name="Picture 3" descr="C:\Users\Gonzalo\Desktop\Mini Project Presentation\Screenshot from 2016-06-10 11-07-3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1734" y="714325"/>
            <a:ext cx="12954000" cy="631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67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14782" y="1496098"/>
            <a:ext cx="108012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angle 4"/>
          <p:cNvSpPr/>
          <p:nvPr/>
        </p:nvSpPr>
        <p:spPr>
          <a:xfrm>
            <a:off x="614782" y="2564904"/>
            <a:ext cx="108012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angle 5"/>
          <p:cNvSpPr/>
          <p:nvPr/>
        </p:nvSpPr>
        <p:spPr>
          <a:xfrm>
            <a:off x="1979712" y="1496098"/>
            <a:ext cx="108012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angle 7"/>
          <p:cNvSpPr/>
          <p:nvPr/>
        </p:nvSpPr>
        <p:spPr>
          <a:xfrm>
            <a:off x="1979712" y="2564904"/>
            <a:ext cx="108012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angle 8"/>
          <p:cNvSpPr/>
          <p:nvPr/>
        </p:nvSpPr>
        <p:spPr>
          <a:xfrm>
            <a:off x="6151097" y="1598418"/>
            <a:ext cx="2288227" cy="183058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ZoneTexte 9"/>
          <p:cNvSpPr txBox="1"/>
          <p:nvPr/>
        </p:nvSpPr>
        <p:spPr>
          <a:xfrm>
            <a:off x="729084" y="174348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 smtClean="0"/>
              <a:t>Class</a:t>
            </a:r>
            <a:r>
              <a:rPr lang="es-ES" b="1" dirty="0" smtClean="0"/>
              <a:t> A</a:t>
            </a:r>
            <a:endParaRPr lang="es-ES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2079854" y="174348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 smtClean="0"/>
              <a:t>Class</a:t>
            </a:r>
            <a:r>
              <a:rPr lang="es-ES" b="1" dirty="0" smtClean="0"/>
              <a:t> B</a:t>
            </a:r>
            <a:endParaRPr lang="es-ES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786624" y="281228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 smtClean="0"/>
              <a:t>Class</a:t>
            </a:r>
            <a:r>
              <a:rPr lang="es-ES" b="1" dirty="0" smtClean="0"/>
              <a:t> C</a:t>
            </a:r>
            <a:endParaRPr lang="es-ES" b="1" dirty="0"/>
          </a:p>
        </p:txBody>
      </p:sp>
      <p:sp>
        <p:nvSpPr>
          <p:cNvPr id="13" name="ZoneTexte 12"/>
          <p:cNvSpPr txBox="1"/>
          <p:nvPr/>
        </p:nvSpPr>
        <p:spPr>
          <a:xfrm>
            <a:off x="2135157" y="2673786"/>
            <a:ext cx="740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 smtClean="0"/>
              <a:t>Class</a:t>
            </a:r>
            <a:r>
              <a:rPr lang="es-ES" b="1" dirty="0" smtClean="0"/>
              <a:t> </a:t>
            </a:r>
          </a:p>
          <a:p>
            <a:r>
              <a:rPr lang="es-ES" b="1" dirty="0" err="1" smtClean="0"/>
              <a:t>Other</a:t>
            </a:r>
            <a:endParaRPr lang="es-ES" b="1" dirty="0"/>
          </a:p>
        </p:txBody>
      </p:sp>
      <p:sp>
        <p:nvSpPr>
          <p:cNvPr id="14" name="ZoneTexte 13"/>
          <p:cNvSpPr txBox="1"/>
          <p:nvPr/>
        </p:nvSpPr>
        <p:spPr>
          <a:xfrm>
            <a:off x="6647138" y="2100477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 smtClean="0"/>
              <a:t>All</a:t>
            </a:r>
            <a:r>
              <a:rPr lang="es-ES" b="1" dirty="0" smtClean="0"/>
              <a:t> </a:t>
            </a:r>
            <a:r>
              <a:rPr lang="es-ES" b="1" dirty="0" err="1" smtClean="0"/>
              <a:t>Classes</a:t>
            </a:r>
            <a:r>
              <a:rPr lang="es-ES" b="1" dirty="0" smtClean="0"/>
              <a:t> </a:t>
            </a:r>
            <a:r>
              <a:rPr lang="es-ES" b="1" dirty="0" err="1" smtClean="0"/>
              <a:t>mixed</a:t>
            </a:r>
            <a:endParaRPr lang="es-ES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5694131" y="620612"/>
            <a:ext cx="3202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/>
              <a:t>Fasta File </a:t>
            </a:r>
            <a:r>
              <a:rPr lang="es-ES" b="1" dirty="0" err="1" smtClean="0"/>
              <a:t>with</a:t>
            </a:r>
            <a:r>
              <a:rPr lang="es-ES" b="1" dirty="0" smtClean="0"/>
              <a:t> </a:t>
            </a:r>
            <a:r>
              <a:rPr lang="es-ES" b="1" dirty="0" err="1" smtClean="0"/>
              <a:t>contig</a:t>
            </a:r>
            <a:r>
              <a:rPr lang="es-ES" b="1" dirty="0" smtClean="0"/>
              <a:t> </a:t>
            </a:r>
            <a:r>
              <a:rPr lang="es-ES" b="1" dirty="0" err="1" smtClean="0"/>
              <a:t>names</a:t>
            </a:r>
            <a:r>
              <a:rPr lang="es-ES" b="1" dirty="0" smtClean="0"/>
              <a:t> and </a:t>
            </a:r>
            <a:r>
              <a:rPr lang="es-ES" b="1" dirty="0" err="1" smtClean="0"/>
              <a:t>protein</a:t>
            </a:r>
            <a:r>
              <a:rPr lang="es-ES" b="1" dirty="0" smtClean="0"/>
              <a:t> </a:t>
            </a:r>
            <a:r>
              <a:rPr lang="es-ES" b="1" dirty="0" err="1" smtClean="0"/>
              <a:t>sequences</a:t>
            </a:r>
            <a:endParaRPr lang="es-ES" b="1" dirty="0"/>
          </a:p>
        </p:txBody>
      </p:sp>
      <p:sp>
        <p:nvSpPr>
          <p:cNvPr id="16" name="ZoneTexte 15"/>
          <p:cNvSpPr txBox="1"/>
          <p:nvPr/>
        </p:nvSpPr>
        <p:spPr>
          <a:xfrm>
            <a:off x="378633" y="417438"/>
            <a:ext cx="3202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/>
              <a:t>4 Files </a:t>
            </a:r>
            <a:r>
              <a:rPr lang="es-ES" b="1" dirty="0" err="1" smtClean="0"/>
              <a:t>with</a:t>
            </a:r>
            <a:r>
              <a:rPr lang="es-ES" b="1" dirty="0" smtClean="0"/>
              <a:t> </a:t>
            </a:r>
            <a:r>
              <a:rPr lang="es-ES" b="1" dirty="0" err="1" smtClean="0"/>
              <a:t>contig</a:t>
            </a:r>
            <a:r>
              <a:rPr lang="es-ES" b="1" dirty="0" smtClean="0"/>
              <a:t> </a:t>
            </a:r>
            <a:r>
              <a:rPr lang="es-ES" b="1" dirty="0" err="1" smtClean="0"/>
              <a:t>names</a:t>
            </a:r>
            <a:r>
              <a:rPr lang="es-ES" b="1" dirty="0" smtClean="0"/>
              <a:t> and </a:t>
            </a:r>
            <a:r>
              <a:rPr lang="es-ES" b="1" dirty="0" err="1" smtClean="0"/>
              <a:t>unnecessary</a:t>
            </a:r>
            <a:r>
              <a:rPr lang="es-ES" b="1" dirty="0" smtClean="0"/>
              <a:t> </a:t>
            </a:r>
            <a:r>
              <a:rPr lang="es-ES" b="1" dirty="0" err="1" smtClean="0"/>
              <a:t>information</a:t>
            </a:r>
            <a:r>
              <a:rPr lang="es-ES" b="1" dirty="0" smtClean="0"/>
              <a:t> </a:t>
            </a:r>
            <a:r>
              <a:rPr lang="es-ES" b="1" dirty="0" err="1" smtClean="0"/>
              <a:t>about</a:t>
            </a:r>
            <a:r>
              <a:rPr lang="es-ES" b="1" dirty="0"/>
              <a:t> </a:t>
            </a:r>
            <a:r>
              <a:rPr lang="es-ES" b="1" dirty="0" err="1" smtClean="0"/>
              <a:t>class</a:t>
            </a:r>
            <a:r>
              <a:rPr lang="es-ES" b="1" dirty="0" smtClean="0"/>
              <a:t>…</a:t>
            </a:r>
            <a:endParaRPr lang="es-ES" b="1" dirty="0"/>
          </a:p>
        </p:txBody>
      </p:sp>
      <p:sp>
        <p:nvSpPr>
          <p:cNvPr id="17" name="Rectangle 16"/>
          <p:cNvSpPr/>
          <p:nvPr/>
        </p:nvSpPr>
        <p:spPr>
          <a:xfrm>
            <a:off x="3711126" y="4597958"/>
            <a:ext cx="1080120" cy="86409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angle 17"/>
          <p:cNvSpPr/>
          <p:nvPr/>
        </p:nvSpPr>
        <p:spPr>
          <a:xfrm>
            <a:off x="3711126" y="5666764"/>
            <a:ext cx="1080120" cy="86409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angle 18"/>
          <p:cNvSpPr/>
          <p:nvPr/>
        </p:nvSpPr>
        <p:spPr>
          <a:xfrm>
            <a:off x="5076056" y="4597958"/>
            <a:ext cx="1080120" cy="86409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angle 19"/>
          <p:cNvSpPr/>
          <p:nvPr/>
        </p:nvSpPr>
        <p:spPr>
          <a:xfrm>
            <a:off x="5076056" y="5666764"/>
            <a:ext cx="1080120" cy="86409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ZoneTexte 20"/>
          <p:cNvSpPr txBox="1"/>
          <p:nvPr/>
        </p:nvSpPr>
        <p:spPr>
          <a:xfrm>
            <a:off x="3825428" y="484534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 smtClean="0"/>
              <a:t>Class</a:t>
            </a:r>
            <a:r>
              <a:rPr lang="es-ES" b="1" dirty="0" smtClean="0"/>
              <a:t> A</a:t>
            </a:r>
            <a:endParaRPr lang="es-ES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5176198" y="484534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 smtClean="0"/>
              <a:t>Class</a:t>
            </a:r>
            <a:r>
              <a:rPr lang="es-ES" b="1" dirty="0" smtClean="0"/>
              <a:t> B</a:t>
            </a:r>
            <a:endParaRPr lang="es-ES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882968" y="59141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 smtClean="0"/>
              <a:t>Class</a:t>
            </a:r>
            <a:r>
              <a:rPr lang="es-ES" b="1" dirty="0" smtClean="0"/>
              <a:t> C</a:t>
            </a:r>
            <a:endParaRPr lang="es-ES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5231501" y="5775646"/>
            <a:ext cx="740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 smtClean="0"/>
              <a:t>Class</a:t>
            </a:r>
            <a:r>
              <a:rPr lang="es-ES" b="1" dirty="0" smtClean="0"/>
              <a:t> </a:t>
            </a:r>
          </a:p>
          <a:p>
            <a:r>
              <a:rPr lang="es-ES" b="1" dirty="0" err="1" smtClean="0"/>
              <a:t>Other</a:t>
            </a:r>
            <a:endParaRPr lang="es-ES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248899" y="5030006"/>
            <a:ext cx="3202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/>
              <a:t>4 Fasta Files </a:t>
            </a:r>
            <a:r>
              <a:rPr lang="es-ES" b="1" dirty="0" err="1" smtClean="0"/>
              <a:t>with</a:t>
            </a:r>
            <a:r>
              <a:rPr lang="es-ES" b="1" dirty="0" smtClean="0"/>
              <a:t> </a:t>
            </a:r>
            <a:r>
              <a:rPr lang="es-ES" b="1" dirty="0" err="1" smtClean="0"/>
              <a:t>contig</a:t>
            </a:r>
            <a:r>
              <a:rPr lang="es-ES" b="1" dirty="0" smtClean="0"/>
              <a:t> </a:t>
            </a:r>
            <a:r>
              <a:rPr lang="es-ES" b="1" dirty="0" err="1" smtClean="0"/>
              <a:t>names</a:t>
            </a:r>
            <a:r>
              <a:rPr lang="es-ES" b="1" dirty="0" smtClean="0"/>
              <a:t> and </a:t>
            </a:r>
            <a:r>
              <a:rPr lang="es-ES" b="1" dirty="0" err="1" smtClean="0"/>
              <a:t>protein</a:t>
            </a:r>
            <a:r>
              <a:rPr lang="es-ES" b="1" dirty="0" smtClean="0"/>
              <a:t> </a:t>
            </a:r>
            <a:r>
              <a:rPr lang="es-ES" b="1" dirty="0" err="1" smtClean="0"/>
              <a:t>sequences</a:t>
            </a:r>
            <a:r>
              <a:rPr lang="es-ES" b="1" dirty="0" smtClean="0"/>
              <a:t> </a:t>
            </a:r>
            <a:r>
              <a:rPr lang="es-ES" b="1" dirty="0" err="1" smtClean="0"/>
              <a:t>for</a:t>
            </a:r>
            <a:r>
              <a:rPr lang="es-ES" b="1" dirty="0" smtClean="0"/>
              <a:t> </a:t>
            </a:r>
            <a:r>
              <a:rPr lang="es-ES" b="1" dirty="0" err="1" smtClean="0"/>
              <a:t>each</a:t>
            </a:r>
            <a:r>
              <a:rPr lang="es-ES" b="1" dirty="0" smtClean="0"/>
              <a:t> </a:t>
            </a:r>
            <a:r>
              <a:rPr lang="es-ES" b="1" dirty="0" err="1" smtClean="0"/>
              <a:t>Class</a:t>
            </a:r>
            <a:r>
              <a:rPr lang="es-ES" b="1" dirty="0" smtClean="0"/>
              <a:t> of GPCR</a:t>
            </a:r>
            <a:endParaRPr lang="es-ES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>
            <a:off x="3451057" y="3181618"/>
            <a:ext cx="800128" cy="111147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 flipH="1">
            <a:off x="5076056" y="3181618"/>
            <a:ext cx="827916" cy="111147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4003984" y="3192478"/>
            <a:ext cx="1296144" cy="646331"/>
          </a:xfrm>
          <a:prstGeom prst="rect">
            <a:avLst/>
          </a:prstGeom>
          <a:solidFill>
            <a:schemeClr val="accent6"/>
          </a:solidFill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/>
              <a:t>PYTHON</a:t>
            </a:r>
          </a:p>
          <a:p>
            <a:pPr algn="ctr"/>
            <a:r>
              <a:rPr lang="es-ES" b="1" dirty="0" smtClean="0"/>
              <a:t>SCRIPT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400643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hape 100"/>
          <p:cNvSpPr txBox="1">
            <a:spLocks/>
          </p:cNvSpPr>
          <p:nvPr/>
        </p:nvSpPr>
        <p:spPr>
          <a:xfrm>
            <a:off x="1" y="73913"/>
            <a:ext cx="9144000" cy="4027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 lang="en-US" sz="2400" b="1" dirty="0" smtClean="0">
                <a:solidFill>
                  <a:schemeClr val="bg1"/>
                </a:solidFill>
              </a:rPr>
              <a:t>Scripting in Python (2)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9218" name="Picture 2" descr="C:\Users\Gonzalo\Desktop\Mini Project Presentation\Screenshot from 2016-06-10 11-20-0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0568" y="650365"/>
            <a:ext cx="12745416" cy="621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210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hape 100"/>
          <p:cNvSpPr txBox="1">
            <a:spLocks/>
          </p:cNvSpPr>
          <p:nvPr/>
        </p:nvSpPr>
        <p:spPr>
          <a:xfrm>
            <a:off x="1" y="73913"/>
            <a:ext cx="9144000" cy="4027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 lang="en-US" sz="2400" b="1" dirty="0" smtClean="0">
                <a:solidFill>
                  <a:schemeClr val="bg1"/>
                </a:solidFill>
              </a:rPr>
              <a:t>Scripting in Python (2)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0242" name="Picture 2" descr="C:\Users\Gonzalo\Desktop\Mini Project Presentation\Screenshot from 2016-06-10 11-20-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669701"/>
            <a:ext cx="12745416" cy="621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06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96078" y="476672"/>
            <a:ext cx="1080120" cy="86409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angle 2"/>
          <p:cNvSpPr/>
          <p:nvPr/>
        </p:nvSpPr>
        <p:spPr>
          <a:xfrm>
            <a:off x="4096078" y="1545478"/>
            <a:ext cx="1080120" cy="86409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angle 3"/>
          <p:cNvSpPr/>
          <p:nvPr/>
        </p:nvSpPr>
        <p:spPr>
          <a:xfrm>
            <a:off x="5461008" y="476672"/>
            <a:ext cx="1080120" cy="86409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angle 4"/>
          <p:cNvSpPr/>
          <p:nvPr/>
        </p:nvSpPr>
        <p:spPr>
          <a:xfrm>
            <a:off x="5461008" y="1545478"/>
            <a:ext cx="1080120" cy="86409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ZoneTexte 5"/>
          <p:cNvSpPr txBox="1"/>
          <p:nvPr/>
        </p:nvSpPr>
        <p:spPr>
          <a:xfrm>
            <a:off x="4210380" y="724054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 smtClean="0"/>
              <a:t>Class</a:t>
            </a:r>
            <a:r>
              <a:rPr lang="es-ES" b="1" dirty="0" smtClean="0"/>
              <a:t> A</a:t>
            </a:r>
            <a:endParaRPr lang="es-ES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5561150" y="724054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 smtClean="0"/>
              <a:t>Class</a:t>
            </a:r>
            <a:r>
              <a:rPr lang="es-ES" b="1" dirty="0" smtClean="0"/>
              <a:t> B</a:t>
            </a:r>
            <a:endParaRPr lang="es-ES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4267920" y="179286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 smtClean="0"/>
              <a:t>Class</a:t>
            </a:r>
            <a:r>
              <a:rPr lang="es-ES" b="1" dirty="0" smtClean="0"/>
              <a:t> C</a:t>
            </a:r>
            <a:endParaRPr lang="es-ES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5616453" y="1654360"/>
            <a:ext cx="740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 smtClean="0"/>
              <a:t>Class</a:t>
            </a:r>
            <a:r>
              <a:rPr lang="es-ES" b="1" dirty="0" smtClean="0"/>
              <a:t> </a:t>
            </a:r>
          </a:p>
          <a:p>
            <a:r>
              <a:rPr lang="es-ES" b="1" dirty="0" err="1" smtClean="0"/>
              <a:t>Other</a:t>
            </a:r>
            <a:endParaRPr lang="es-ES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633851" y="908720"/>
            <a:ext cx="3202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/>
              <a:t>4 Fasta Files </a:t>
            </a:r>
            <a:r>
              <a:rPr lang="es-ES" b="1" dirty="0" err="1" smtClean="0"/>
              <a:t>with</a:t>
            </a:r>
            <a:r>
              <a:rPr lang="es-ES" b="1" dirty="0" smtClean="0"/>
              <a:t> </a:t>
            </a:r>
            <a:r>
              <a:rPr lang="es-ES" b="1" dirty="0" err="1" smtClean="0"/>
              <a:t>contig</a:t>
            </a:r>
            <a:r>
              <a:rPr lang="es-ES" b="1" dirty="0" smtClean="0"/>
              <a:t> </a:t>
            </a:r>
            <a:r>
              <a:rPr lang="es-ES" b="1" dirty="0" err="1" smtClean="0"/>
              <a:t>names</a:t>
            </a:r>
            <a:r>
              <a:rPr lang="es-ES" b="1" dirty="0" smtClean="0"/>
              <a:t> and </a:t>
            </a:r>
            <a:r>
              <a:rPr lang="es-ES" b="1" dirty="0" err="1" smtClean="0"/>
              <a:t>protein</a:t>
            </a:r>
            <a:r>
              <a:rPr lang="es-ES" b="1" dirty="0" smtClean="0"/>
              <a:t> </a:t>
            </a:r>
            <a:r>
              <a:rPr lang="es-ES" b="1" dirty="0" err="1" smtClean="0"/>
              <a:t>sequences</a:t>
            </a:r>
            <a:r>
              <a:rPr lang="es-ES" b="1" dirty="0" smtClean="0"/>
              <a:t> </a:t>
            </a:r>
            <a:r>
              <a:rPr lang="es-ES" b="1" dirty="0" err="1" smtClean="0"/>
              <a:t>for</a:t>
            </a:r>
            <a:r>
              <a:rPr lang="es-ES" b="1" dirty="0" smtClean="0"/>
              <a:t> </a:t>
            </a:r>
            <a:r>
              <a:rPr lang="es-ES" b="1" dirty="0" err="1" smtClean="0"/>
              <a:t>each</a:t>
            </a:r>
            <a:r>
              <a:rPr lang="es-ES" b="1" dirty="0" smtClean="0"/>
              <a:t> </a:t>
            </a:r>
            <a:r>
              <a:rPr lang="es-ES" b="1" dirty="0" err="1" smtClean="0"/>
              <a:t>Class</a:t>
            </a:r>
            <a:r>
              <a:rPr lang="es-ES" b="1" dirty="0" smtClean="0"/>
              <a:t> of GPCR</a:t>
            </a:r>
            <a:endParaRPr lang="es-ES" b="1" dirty="0"/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5189213" y="2780928"/>
            <a:ext cx="16734" cy="132750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236553" y="4457983"/>
            <a:ext cx="1080120" cy="86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angle 13"/>
          <p:cNvSpPr/>
          <p:nvPr/>
        </p:nvSpPr>
        <p:spPr>
          <a:xfrm>
            <a:off x="4236553" y="5526789"/>
            <a:ext cx="1080120" cy="86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angle 14"/>
          <p:cNvSpPr/>
          <p:nvPr/>
        </p:nvSpPr>
        <p:spPr>
          <a:xfrm>
            <a:off x="5601483" y="4457983"/>
            <a:ext cx="1080120" cy="86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angle 15"/>
          <p:cNvSpPr/>
          <p:nvPr/>
        </p:nvSpPr>
        <p:spPr>
          <a:xfrm>
            <a:off x="5601483" y="5526789"/>
            <a:ext cx="1080120" cy="86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ZoneTexte 16"/>
          <p:cNvSpPr txBox="1"/>
          <p:nvPr/>
        </p:nvSpPr>
        <p:spPr>
          <a:xfrm>
            <a:off x="4350855" y="4705365"/>
            <a:ext cx="851515" cy="369332"/>
          </a:xfrm>
          <a:prstGeom prst="rect">
            <a:avLst/>
          </a:prstGeom>
          <a:solidFill>
            <a:srgbClr val="0000CC"/>
          </a:solidFill>
        </p:spPr>
        <p:txBody>
          <a:bodyPr wrap="none" rtlCol="0">
            <a:spAutoFit/>
          </a:bodyPr>
          <a:lstStyle/>
          <a:p>
            <a:r>
              <a:rPr lang="es-ES" b="1" dirty="0" err="1" smtClean="0"/>
              <a:t>Class</a:t>
            </a:r>
            <a:r>
              <a:rPr lang="es-ES" b="1" dirty="0" smtClean="0"/>
              <a:t> A</a:t>
            </a:r>
            <a:endParaRPr lang="es-ES" b="1" dirty="0"/>
          </a:p>
        </p:txBody>
      </p:sp>
      <p:sp>
        <p:nvSpPr>
          <p:cNvPr id="18" name="ZoneTexte 17"/>
          <p:cNvSpPr txBox="1"/>
          <p:nvPr/>
        </p:nvSpPr>
        <p:spPr>
          <a:xfrm>
            <a:off x="5701625" y="4705365"/>
            <a:ext cx="851515" cy="369332"/>
          </a:xfrm>
          <a:prstGeom prst="rect">
            <a:avLst/>
          </a:prstGeom>
          <a:solidFill>
            <a:srgbClr val="0000CC"/>
          </a:solidFill>
        </p:spPr>
        <p:txBody>
          <a:bodyPr wrap="none" rtlCol="0">
            <a:spAutoFit/>
          </a:bodyPr>
          <a:lstStyle/>
          <a:p>
            <a:r>
              <a:rPr lang="es-ES" b="1" dirty="0" err="1" smtClean="0"/>
              <a:t>Class</a:t>
            </a:r>
            <a:r>
              <a:rPr lang="es-ES" b="1" dirty="0" smtClean="0"/>
              <a:t> B</a:t>
            </a:r>
            <a:endParaRPr lang="es-ES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4408395" y="5774171"/>
            <a:ext cx="851515" cy="369332"/>
          </a:xfrm>
          <a:prstGeom prst="rect">
            <a:avLst/>
          </a:prstGeom>
          <a:solidFill>
            <a:srgbClr val="0000CC"/>
          </a:solidFill>
        </p:spPr>
        <p:txBody>
          <a:bodyPr wrap="none" rtlCol="0">
            <a:spAutoFit/>
          </a:bodyPr>
          <a:lstStyle/>
          <a:p>
            <a:r>
              <a:rPr lang="es-ES" b="1" dirty="0" err="1" smtClean="0"/>
              <a:t>Class</a:t>
            </a:r>
            <a:r>
              <a:rPr lang="es-ES" b="1" dirty="0" smtClean="0"/>
              <a:t> C</a:t>
            </a:r>
            <a:endParaRPr lang="es-ES" b="1" dirty="0"/>
          </a:p>
        </p:txBody>
      </p:sp>
      <p:sp>
        <p:nvSpPr>
          <p:cNvPr id="20" name="ZoneTexte 19"/>
          <p:cNvSpPr txBox="1"/>
          <p:nvPr/>
        </p:nvSpPr>
        <p:spPr>
          <a:xfrm>
            <a:off x="5756928" y="5635671"/>
            <a:ext cx="740908" cy="646331"/>
          </a:xfrm>
          <a:prstGeom prst="rect">
            <a:avLst/>
          </a:prstGeom>
          <a:solidFill>
            <a:srgbClr val="0000CC"/>
          </a:solidFill>
        </p:spPr>
        <p:txBody>
          <a:bodyPr wrap="none" rtlCol="0">
            <a:spAutoFit/>
          </a:bodyPr>
          <a:lstStyle/>
          <a:p>
            <a:r>
              <a:rPr lang="es-ES" b="1" dirty="0" err="1" smtClean="0"/>
              <a:t>Class</a:t>
            </a:r>
            <a:r>
              <a:rPr lang="es-ES" b="1" dirty="0" smtClean="0"/>
              <a:t> </a:t>
            </a:r>
          </a:p>
          <a:p>
            <a:r>
              <a:rPr lang="es-ES" b="1" dirty="0" err="1" smtClean="0"/>
              <a:t>Other</a:t>
            </a:r>
            <a:endParaRPr lang="es-ES" b="1" dirty="0"/>
          </a:p>
        </p:txBody>
      </p:sp>
      <p:sp>
        <p:nvSpPr>
          <p:cNvPr id="21" name="ZoneTexte 20"/>
          <p:cNvSpPr txBox="1"/>
          <p:nvPr/>
        </p:nvSpPr>
        <p:spPr>
          <a:xfrm>
            <a:off x="774326" y="4890031"/>
            <a:ext cx="3202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/>
              <a:t>4 Fasta Files </a:t>
            </a:r>
            <a:r>
              <a:rPr lang="es-ES" b="1" dirty="0" err="1" smtClean="0"/>
              <a:t>with</a:t>
            </a:r>
            <a:r>
              <a:rPr lang="es-ES" b="1" dirty="0" smtClean="0"/>
              <a:t> </a:t>
            </a:r>
            <a:r>
              <a:rPr lang="es-ES" b="1" dirty="0" err="1" smtClean="0"/>
              <a:t>contig</a:t>
            </a:r>
            <a:r>
              <a:rPr lang="es-ES" b="1" dirty="0" smtClean="0"/>
              <a:t> </a:t>
            </a:r>
            <a:r>
              <a:rPr lang="es-ES" b="1" dirty="0" err="1" smtClean="0"/>
              <a:t>names</a:t>
            </a:r>
            <a:r>
              <a:rPr lang="es-ES" b="1" dirty="0" smtClean="0"/>
              <a:t> and </a:t>
            </a:r>
            <a:r>
              <a:rPr lang="es-ES" b="1" dirty="0" err="1" smtClean="0"/>
              <a:t>protein</a:t>
            </a:r>
            <a:r>
              <a:rPr lang="es-ES" b="1" dirty="0" smtClean="0"/>
              <a:t> </a:t>
            </a:r>
            <a:r>
              <a:rPr lang="es-ES" b="1" dirty="0" err="1" smtClean="0"/>
              <a:t>sequences</a:t>
            </a:r>
            <a:r>
              <a:rPr lang="es-ES" b="1" dirty="0" smtClean="0"/>
              <a:t> </a:t>
            </a:r>
            <a:r>
              <a:rPr lang="es-ES" b="1" dirty="0" err="1" smtClean="0"/>
              <a:t>for</a:t>
            </a:r>
            <a:r>
              <a:rPr lang="es-ES" b="1" dirty="0" smtClean="0"/>
              <a:t> </a:t>
            </a:r>
            <a:r>
              <a:rPr lang="es-ES" b="1" dirty="0" err="1" smtClean="0"/>
              <a:t>each</a:t>
            </a:r>
            <a:r>
              <a:rPr lang="es-ES" b="1" dirty="0" smtClean="0"/>
              <a:t> </a:t>
            </a:r>
            <a:r>
              <a:rPr lang="es-ES" b="1" dirty="0" err="1" smtClean="0"/>
              <a:t>Class</a:t>
            </a:r>
            <a:r>
              <a:rPr lang="es-ES" b="1" dirty="0" smtClean="0"/>
              <a:t> of GPCR</a:t>
            </a:r>
            <a:endParaRPr lang="es-ES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5217451" y="3212976"/>
            <a:ext cx="3531013" cy="646331"/>
          </a:xfrm>
          <a:prstGeom prst="rect">
            <a:avLst/>
          </a:prstGeom>
          <a:solidFill>
            <a:schemeClr val="accent6"/>
          </a:solidFill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/>
              <a:t>Cdhit</a:t>
            </a:r>
            <a:r>
              <a:rPr lang="es-ES" b="1" dirty="0"/>
              <a:t> </a:t>
            </a:r>
            <a:r>
              <a:rPr lang="es-ES" b="1" dirty="0" err="1"/>
              <a:t>to</a:t>
            </a:r>
            <a:r>
              <a:rPr lang="es-ES" b="1" dirty="0"/>
              <a:t> </a:t>
            </a:r>
            <a:r>
              <a:rPr lang="es-ES" b="1" dirty="0" err="1"/>
              <a:t>get</a:t>
            </a:r>
            <a:r>
              <a:rPr lang="es-ES" b="1" dirty="0"/>
              <a:t> </a:t>
            </a:r>
            <a:r>
              <a:rPr lang="es-ES" b="1" dirty="0" err="1"/>
              <a:t>rid</a:t>
            </a:r>
            <a:r>
              <a:rPr lang="es-ES" b="1" dirty="0"/>
              <a:t> of </a:t>
            </a:r>
            <a:r>
              <a:rPr lang="es-ES" b="1" dirty="0" err="1"/>
              <a:t>redundancy</a:t>
            </a:r>
            <a:r>
              <a:rPr lang="es-ES" b="1" dirty="0"/>
              <a:t>!</a:t>
            </a:r>
          </a:p>
          <a:p>
            <a:pPr algn="ctr"/>
            <a:r>
              <a:rPr lang="es-ES" b="1" dirty="0" smtClean="0"/>
              <a:t>-c 0,95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400210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Gonzalo\Desktop\Mini Project Presentation\Screenshot from 2016-06-10 12-07-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615646"/>
            <a:ext cx="12889432" cy="628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hape 100"/>
          <p:cNvSpPr txBox="1">
            <a:spLocks/>
          </p:cNvSpPr>
          <p:nvPr/>
        </p:nvSpPr>
        <p:spPr>
          <a:xfrm>
            <a:off x="1" y="73913"/>
            <a:ext cx="9144000" cy="4027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 lang="en-US" sz="2400" b="1" dirty="0" smtClean="0">
                <a:solidFill>
                  <a:schemeClr val="bg1"/>
                </a:solidFill>
              </a:rPr>
              <a:t>CDHIT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10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76470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hape 100"/>
          <p:cNvSpPr txBox="1">
            <a:spLocks/>
          </p:cNvSpPr>
          <p:nvPr/>
        </p:nvSpPr>
        <p:spPr>
          <a:xfrm>
            <a:off x="1" y="145921"/>
            <a:ext cx="9144000" cy="4027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 lang="en-US" sz="2400" b="1" dirty="0" smtClean="0">
                <a:solidFill>
                  <a:schemeClr val="bg1"/>
                </a:solidFill>
              </a:rPr>
              <a:t>GPCR Class distribution and amount in </a:t>
            </a:r>
            <a:r>
              <a:rPr lang="en-US" sz="2400" b="1" i="1" dirty="0" err="1" smtClean="0">
                <a:solidFill>
                  <a:schemeClr val="bg1"/>
                </a:solidFill>
              </a:rPr>
              <a:t>Clytia</a:t>
            </a:r>
            <a:r>
              <a:rPr lang="en-US" sz="2400" b="1" i="1" dirty="0" smtClean="0">
                <a:solidFill>
                  <a:schemeClr val="bg1"/>
                </a:solidFill>
              </a:rPr>
              <a:t> </a:t>
            </a:r>
            <a:r>
              <a:rPr lang="en-US" sz="2400" b="1" i="1" dirty="0" err="1" smtClean="0">
                <a:solidFill>
                  <a:schemeClr val="bg1"/>
                </a:solidFill>
              </a:rPr>
              <a:t>hemisphaerica</a:t>
            </a:r>
            <a:endParaRPr lang="en-US" sz="2400" b="1" i="1" dirty="0" smtClean="0">
              <a:solidFill>
                <a:schemeClr val="bg1"/>
              </a:solidFill>
            </a:endParaRPr>
          </a:p>
          <a:p>
            <a:pPr>
              <a:defRPr sz="1800"/>
            </a:pPr>
            <a:r>
              <a:rPr lang="en-US" sz="2400" b="1" dirty="0" smtClean="0">
                <a:solidFill>
                  <a:schemeClr val="bg1"/>
                </a:solidFill>
              </a:rPr>
              <a:t>Availability of separated FASTA files for each Class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81" y="1628800"/>
            <a:ext cx="8677639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210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hape 100"/>
          <p:cNvSpPr txBox="1">
            <a:spLocks/>
          </p:cNvSpPr>
          <p:nvPr/>
        </p:nvSpPr>
        <p:spPr>
          <a:xfrm>
            <a:off x="1" y="73913"/>
            <a:ext cx="9144000" cy="4027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 lang="en-US" sz="2400" b="1" dirty="0" smtClean="0">
                <a:solidFill>
                  <a:schemeClr val="bg1"/>
                </a:solidFill>
              </a:rPr>
              <a:t>Purposes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556792"/>
            <a:ext cx="9144000" cy="46805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hape 100"/>
          <p:cNvSpPr txBox="1">
            <a:spLocks/>
          </p:cNvSpPr>
          <p:nvPr/>
        </p:nvSpPr>
        <p:spPr>
          <a:xfrm>
            <a:off x="0" y="3627787"/>
            <a:ext cx="9144000" cy="4027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 lang="en-US" sz="4000" dirty="0" smtClean="0">
                <a:solidFill>
                  <a:schemeClr val="bg1"/>
                </a:solidFill>
                <a:latin typeface="Fira Sans" pitchFamily="34" charset="0"/>
                <a:ea typeface="Fira Sans" pitchFamily="34" charset="0"/>
              </a:rPr>
              <a:t>GPCR Class distribution and amount in </a:t>
            </a:r>
            <a:r>
              <a:rPr lang="en-US" sz="4000" i="1" dirty="0" err="1" smtClean="0">
                <a:solidFill>
                  <a:schemeClr val="bg1"/>
                </a:solidFill>
                <a:latin typeface="Fira Sans" pitchFamily="34" charset="0"/>
                <a:ea typeface="Fira Sans" pitchFamily="34" charset="0"/>
              </a:rPr>
              <a:t>Clytia</a:t>
            </a:r>
            <a:r>
              <a:rPr lang="en-US" sz="4000" i="1" dirty="0" smtClean="0">
                <a:solidFill>
                  <a:schemeClr val="bg1"/>
                </a:solidFill>
                <a:latin typeface="Fira Sans" pitchFamily="34" charset="0"/>
                <a:ea typeface="Fira Sans" pitchFamily="34" charset="0"/>
              </a:rPr>
              <a:t> </a:t>
            </a:r>
            <a:r>
              <a:rPr lang="en-US" sz="4000" i="1" dirty="0" err="1" smtClean="0">
                <a:solidFill>
                  <a:schemeClr val="bg1"/>
                </a:solidFill>
                <a:latin typeface="Fira Sans" pitchFamily="34" charset="0"/>
                <a:ea typeface="Fira Sans" pitchFamily="34" charset="0"/>
              </a:rPr>
              <a:t>hemisphaerica</a:t>
            </a:r>
            <a:endParaRPr lang="en-US" sz="4000" i="1" dirty="0" smtClean="0">
              <a:solidFill>
                <a:schemeClr val="bg1"/>
              </a:solidFill>
              <a:latin typeface="Fira Sans" pitchFamily="34" charset="0"/>
              <a:ea typeface="Fira Sans" pitchFamily="34" charset="0"/>
            </a:endParaRPr>
          </a:p>
          <a:p>
            <a:pPr>
              <a:defRPr sz="1800"/>
            </a:pPr>
            <a:endParaRPr lang="en-US" sz="4000" i="1" dirty="0" smtClean="0">
              <a:solidFill>
                <a:schemeClr val="bg1"/>
              </a:solidFill>
              <a:latin typeface="Fira Sans" pitchFamily="34" charset="0"/>
              <a:ea typeface="Fira Sans" pitchFamily="34" charset="0"/>
            </a:endParaRPr>
          </a:p>
          <a:p>
            <a:pPr>
              <a:defRPr sz="1800"/>
            </a:pPr>
            <a:r>
              <a:rPr lang="en-US" sz="4000" dirty="0" smtClean="0">
                <a:solidFill>
                  <a:schemeClr val="bg1"/>
                </a:solidFill>
                <a:latin typeface="Fira Sans" pitchFamily="34" charset="0"/>
                <a:ea typeface="Fira Sans" pitchFamily="34" charset="0"/>
              </a:rPr>
              <a:t>Availability of separated FASTA files for each Class</a:t>
            </a:r>
            <a:endParaRPr lang="en-US" sz="4000" dirty="0">
              <a:solidFill>
                <a:schemeClr val="bg1"/>
              </a:solidFill>
              <a:latin typeface="Fira Sans" pitchFamily="34" charset="0"/>
              <a:ea typeface="Fir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10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Gonzalo\Desktop\Mini Project Presentation\Screenshot from 2016-06-10 11-56-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764704"/>
            <a:ext cx="10369152" cy="5054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86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gonzalo\Desktop\Composición 3 clases GPCR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04664"/>
            <a:ext cx="9108504" cy="601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5724128" y="6237312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(</a:t>
            </a:r>
            <a:r>
              <a:rPr lang="es-ES_tradnl" dirty="0" err="1" smtClean="0"/>
              <a:t>Modified</a:t>
            </a:r>
            <a:r>
              <a:rPr lang="es-ES_tradnl" dirty="0" smtClean="0"/>
              <a:t> </a:t>
            </a:r>
            <a:r>
              <a:rPr lang="es-ES_tradnl" dirty="0" err="1" smtClean="0"/>
              <a:t>from</a:t>
            </a:r>
            <a:r>
              <a:rPr lang="es-ES_tradnl" dirty="0" smtClean="0"/>
              <a:t> </a:t>
            </a:r>
            <a:r>
              <a:rPr lang="es-ES_tradnl" dirty="0" err="1" smtClean="0"/>
              <a:t>Gether</a:t>
            </a:r>
            <a:r>
              <a:rPr lang="es-ES_tradnl" dirty="0" smtClean="0"/>
              <a:t>, 2000)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Swis721 Cn BT Bold"/>
                <a:cs typeface="Swis721 Cn BT Bold"/>
              </a:rPr>
              <a:t>3 MAIN FAMILIES OF G PROTEIN COUPLED RECEPTORS  </a:t>
            </a:r>
            <a:r>
              <a:rPr lang="es-ES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Swis721 Cn BT Bold"/>
                <a:cs typeface="Swis721 Cn BT Bold"/>
              </a:rPr>
              <a:t>(</a:t>
            </a:r>
            <a:r>
              <a:rPr lang="es-ES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Swis721 Cn BT Bold"/>
                <a:cs typeface="Swis721 Cn BT Bold"/>
              </a:rPr>
              <a:t>GPCRs</a:t>
            </a:r>
            <a:r>
              <a:rPr lang="es-ES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Swis721 Cn BT Bold"/>
                <a:cs typeface="Swis721 Cn BT Bold"/>
              </a:rPr>
              <a:t>)</a:t>
            </a:r>
            <a:endParaRPr lang="es-ES" dirty="0">
              <a:solidFill>
                <a:schemeClr val="accent3">
                  <a:lumMod val="60000"/>
                  <a:lumOff val="40000"/>
                </a:schemeClr>
              </a:solidFill>
              <a:latin typeface="Swis721 Cn BT Roman"/>
              <a:cs typeface="Swis721 Cn BT Roman"/>
            </a:endParaRPr>
          </a:p>
        </p:txBody>
      </p:sp>
    </p:spTree>
    <p:extLst>
      <p:ext uri="{BB962C8B-B14F-4D97-AF65-F5344CB8AC3E}">
        <p14:creationId xmlns:p14="http://schemas.microsoft.com/office/powerpoint/2010/main" val="62075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1209" y="1148650"/>
            <a:ext cx="4881583" cy="5155468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hape 102"/>
          <p:cNvSpPr/>
          <p:nvPr/>
        </p:nvSpPr>
        <p:spPr>
          <a:xfrm>
            <a:off x="6485207" y="1139660"/>
            <a:ext cx="2602508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/>
            </a:pPr>
            <a:r>
              <a:rPr lang="en-US" sz="1969" dirty="0" smtClean="0"/>
              <a:t>mature medusa (female)</a:t>
            </a:r>
            <a:endParaRPr lang="en-US" sz="1969" dirty="0"/>
          </a:p>
        </p:txBody>
      </p:sp>
      <p:sp>
        <p:nvSpPr>
          <p:cNvPr id="103" name="Shape 103"/>
          <p:cNvSpPr/>
          <p:nvPr/>
        </p:nvSpPr>
        <p:spPr>
          <a:xfrm>
            <a:off x="346748" y="4413556"/>
            <a:ext cx="1441485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/>
            </a:pPr>
            <a:r>
              <a:rPr lang="en-US" sz="1969" dirty="0" smtClean="0"/>
              <a:t>baby medusa</a:t>
            </a:r>
            <a:endParaRPr lang="en-US" sz="1969" dirty="0"/>
          </a:p>
        </p:txBody>
      </p:sp>
      <p:sp>
        <p:nvSpPr>
          <p:cNvPr id="104" name="Shape 104"/>
          <p:cNvSpPr/>
          <p:nvPr/>
        </p:nvSpPr>
        <p:spPr>
          <a:xfrm>
            <a:off x="564303" y="5370081"/>
            <a:ext cx="1211871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/>
            </a:pPr>
            <a:r>
              <a:rPr lang="en-US" sz="1969" dirty="0" smtClean="0"/>
              <a:t>polyp head</a:t>
            </a:r>
            <a:endParaRPr lang="en-US" sz="1969" dirty="0"/>
          </a:p>
        </p:txBody>
      </p:sp>
      <p:sp>
        <p:nvSpPr>
          <p:cNvPr id="105" name="Shape 105"/>
          <p:cNvSpPr/>
          <p:nvPr/>
        </p:nvSpPr>
        <p:spPr>
          <a:xfrm>
            <a:off x="4346529" y="6362865"/>
            <a:ext cx="708079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/>
            </a:pPr>
            <a:r>
              <a:rPr lang="en-US" sz="1969" dirty="0" smtClean="0"/>
              <a:t>stolon</a:t>
            </a:r>
            <a:endParaRPr lang="en-US" sz="1969" dirty="0"/>
          </a:p>
        </p:txBody>
      </p:sp>
      <p:sp>
        <p:nvSpPr>
          <p:cNvPr id="106" name="Shape 106"/>
          <p:cNvSpPr/>
          <p:nvPr/>
        </p:nvSpPr>
        <p:spPr>
          <a:xfrm>
            <a:off x="7293768" y="4992506"/>
            <a:ext cx="1825821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/>
            </a:pPr>
            <a:r>
              <a:rPr lang="en-US" sz="1969" dirty="0" smtClean="0"/>
              <a:t>planula 1d,2d,3d</a:t>
            </a:r>
            <a:endParaRPr lang="en-US" sz="1969" dirty="0"/>
          </a:p>
        </p:txBody>
      </p:sp>
      <p:sp>
        <p:nvSpPr>
          <p:cNvPr id="107" name="Shape 107"/>
          <p:cNvSpPr/>
          <p:nvPr/>
        </p:nvSpPr>
        <p:spPr>
          <a:xfrm>
            <a:off x="7769507" y="2983781"/>
            <a:ext cx="76796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/>
            </a:pPr>
            <a:r>
              <a:rPr lang="en-US" sz="1969" dirty="0" smtClean="0"/>
              <a:t>oocyte</a:t>
            </a:r>
            <a:endParaRPr lang="en-US" sz="1969" dirty="0"/>
          </a:p>
        </p:txBody>
      </p:sp>
      <p:sp>
        <p:nvSpPr>
          <p:cNvPr id="108" name="Shape 108"/>
          <p:cNvSpPr/>
          <p:nvPr/>
        </p:nvSpPr>
        <p:spPr>
          <a:xfrm>
            <a:off x="909554" y="6097976"/>
            <a:ext cx="1135504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/>
            </a:pPr>
            <a:r>
              <a:rPr lang="en-US" sz="1969" dirty="0" err="1" smtClean="0"/>
              <a:t>gonozooid</a:t>
            </a:r>
            <a:endParaRPr lang="en-US" sz="1969" dirty="0"/>
          </a:p>
        </p:txBody>
      </p:sp>
      <p:sp>
        <p:nvSpPr>
          <p:cNvPr id="109" name="Shape 109"/>
          <p:cNvSpPr/>
          <p:nvPr/>
        </p:nvSpPr>
        <p:spPr>
          <a:xfrm flipV="1">
            <a:off x="1907450" y="4230178"/>
            <a:ext cx="531620" cy="345493"/>
          </a:xfrm>
          <a:prstGeom prst="line">
            <a:avLst/>
          </a:prstGeom>
          <a:ln w="38100">
            <a:solidFill>
              <a:srgbClr val="E33219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 lang="en-US" sz="1687" dirty="0"/>
          </a:p>
        </p:txBody>
      </p:sp>
      <p:sp>
        <p:nvSpPr>
          <p:cNvPr id="110" name="Shape 110"/>
          <p:cNvSpPr/>
          <p:nvPr/>
        </p:nvSpPr>
        <p:spPr>
          <a:xfrm flipV="1">
            <a:off x="1831702" y="4832325"/>
            <a:ext cx="686059" cy="686058"/>
          </a:xfrm>
          <a:prstGeom prst="line">
            <a:avLst/>
          </a:prstGeom>
          <a:ln w="38100">
            <a:solidFill>
              <a:srgbClr val="E33219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 lang="en-US" sz="1687" dirty="0"/>
          </a:p>
        </p:txBody>
      </p:sp>
      <p:sp>
        <p:nvSpPr>
          <p:cNvPr id="111" name="Shape 111"/>
          <p:cNvSpPr/>
          <p:nvPr/>
        </p:nvSpPr>
        <p:spPr>
          <a:xfrm flipV="1">
            <a:off x="2137523" y="5335858"/>
            <a:ext cx="1202836" cy="919676"/>
          </a:xfrm>
          <a:prstGeom prst="line">
            <a:avLst/>
          </a:prstGeom>
          <a:ln w="38100">
            <a:solidFill>
              <a:srgbClr val="E33219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 lang="en-US" sz="1687" dirty="0"/>
          </a:p>
        </p:txBody>
      </p:sp>
      <p:sp>
        <p:nvSpPr>
          <p:cNvPr id="112" name="Shape 112"/>
          <p:cNvSpPr/>
          <p:nvPr/>
        </p:nvSpPr>
        <p:spPr>
          <a:xfrm flipH="1" flipV="1">
            <a:off x="3974289" y="6179726"/>
            <a:ext cx="491278" cy="207607"/>
          </a:xfrm>
          <a:prstGeom prst="line">
            <a:avLst/>
          </a:prstGeom>
          <a:ln w="38100">
            <a:solidFill>
              <a:srgbClr val="E33219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 lang="en-US" sz="1687" dirty="0"/>
          </a:p>
        </p:txBody>
      </p:sp>
      <p:sp>
        <p:nvSpPr>
          <p:cNvPr id="113" name="Shape 113"/>
          <p:cNvSpPr/>
          <p:nvPr/>
        </p:nvSpPr>
        <p:spPr>
          <a:xfrm>
            <a:off x="6552852" y="5865840"/>
            <a:ext cx="1504836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/>
            </a:pPr>
            <a:r>
              <a:rPr lang="en-US" sz="1969" dirty="0" smtClean="0"/>
              <a:t>primary polyp</a:t>
            </a:r>
            <a:endParaRPr lang="en-US" sz="1969" dirty="0"/>
          </a:p>
        </p:txBody>
      </p:sp>
      <p:sp>
        <p:nvSpPr>
          <p:cNvPr id="114" name="Shape 114"/>
          <p:cNvSpPr/>
          <p:nvPr/>
        </p:nvSpPr>
        <p:spPr>
          <a:xfrm flipH="1">
            <a:off x="5550039" y="1364662"/>
            <a:ext cx="828072" cy="211258"/>
          </a:xfrm>
          <a:prstGeom prst="line">
            <a:avLst/>
          </a:prstGeom>
          <a:ln w="38100">
            <a:solidFill>
              <a:srgbClr val="E33219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 lang="en-US" sz="1687" dirty="0"/>
          </a:p>
        </p:txBody>
      </p:sp>
      <p:sp>
        <p:nvSpPr>
          <p:cNvPr id="115" name="Shape 115"/>
          <p:cNvSpPr/>
          <p:nvPr/>
        </p:nvSpPr>
        <p:spPr>
          <a:xfrm flipH="1">
            <a:off x="6884158" y="3241289"/>
            <a:ext cx="828072" cy="211259"/>
          </a:xfrm>
          <a:prstGeom prst="line">
            <a:avLst/>
          </a:prstGeom>
          <a:ln w="38100">
            <a:solidFill>
              <a:srgbClr val="E33219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 lang="en-US" sz="1687" dirty="0"/>
          </a:p>
        </p:txBody>
      </p:sp>
      <p:sp>
        <p:nvSpPr>
          <p:cNvPr id="116" name="Shape 116"/>
          <p:cNvSpPr/>
          <p:nvPr/>
        </p:nvSpPr>
        <p:spPr>
          <a:xfrm flipH="1" flipV="1">
            <a:off x="6640273" y="5041164"/>
            <a:ext cx="443517" cy="129409"/>
          </a:xfrm>
          <a:prstGeom prst="line">
            <a:avLst/>
          </a:prstGeom>
          <a:ln w="38100">
            <a:solidFill>
              <a:srgbClr val="E33219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 lang="en-US" sz="1687" dirty="0"/>
          </a:p>
        </p:txBody>
      </p:sp>
      <p:sp>
        <p:nvSpPr>
          <p:cNvPr id="117" name="Shape 117"/>
          <p:cNvSpPr/>
          <p:nvPr/>
        </p:nvSpPr>
        <p:spPr>
          <a:xfrm>
            <a:off x="7529454" y="3857565"/>
            <a:ext cx="91300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/>
            </a:pPr>
            <a:r>
              <a:rPr lang="en-US" sz="1969" dirty="0" smtClean="0"/>
              <a:t>gastrula</a:t>
            </a:r>
            <a:endParaRPr lang="en-US" sz="1969" dirty="0"/>
          </a:p>
        </p:txBody>
      </p:sp>
      <p:sp>
        <p:nvSpPr>
          <p:cNvPr id="118" name="Shape 118"/>
          <p:cNvSpPr/>
          <p:nvPr/>
        </p:nvSpPr>
        <p:spPr>
          <a:xfrm flipH="1">
            <a:off x="6556978" y="4129778"/>
            <a:ext cx="829507" cy="209363"/>
          </a:xfrm>
          <a:prstGeom prst="line">
            <a:avLst/>
          </a:prstGeom>
          <a:ln w="38100">
            <a:solidFill>
              <a:srgbClr val="E33219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 lang="en-US" sz="1687" dirty="0"/>
          </a:p>
        </p:txBody>
      </p:sp>
      <p:sp>
        <p:nvSpPr>
          <p:cNvPr id="119" name="Shape 119"/>
          <p:cNvSpPr/>
          <p:nvPr/>
        </p:nvSpPr>
        <p:spPr>
          <a:xfrm flipH="1" flipV="1">
            <a:off x="6035440" y="5929284"/>
            <a:ext cx="443517" cy="129409"/>
          </a:xfrm>
          <a:prstGeom prst="line">
            <a:avLst/>
          </a:prstGeom>
          <a:ln w="38100">
            <a:solidFill>
              <a:srgbClr val="E33219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 lang="en-US" sz="1687" dirty="0"/>
          </a:p>
        </p:txBody>
      </p:sp>
      <p:sp>
        <p:nvSpPr>
          <p:cNvPr id="120" name="Shape 120"/>
          <p:cNvSpPr/>
          <p:nvPr/>
        </p:nvSpPr>
        <p:spPr>
          <a:xfrm>
            <a:off x="416971" y="1064719"/>
            <a:ext cx="2006255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/>
            </a:pPr>
            <a:r>
              <a:rPr lang="en-US" sz="2400" b="1" dirty="0" smtClean="0"/>
              <a:t>12 stages</a:t>
            </a:r>
          </a:p>
          <a:p>
            <a:pPr lvl="0">
              <a:defRPr sz="1800"/>
            </a:pPr>
            <a:r>
              <a:rPr lang="en-US" sz="2400" b="1" dirty="0" smtClean="0"/>
              <a:t>2 bio replicates</a:t>
            </a:r>
            <a:endParaRPr lang="en-US" sz="2400" b="1" dirty="0"/>
          </a:p>
        </p:txBody>
      </p:sp>
      <p:sp>
        <p:nvSpPr>
          <p:cNvPr id="23" name="Shape 102"/>
          <p:cNvSpPr/>
          <p:nvPr/>
        </p:nvSpPr>
        <p:spPr>
          <a:xfrm>
            <a:off x="6464254" y="1469657"/>
            <a:ext cx="2460225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/>
            </a:pPr>
            <a:r>
              <a:rPr lang="en-US" sz="1969" dirty="0" smtClean="0"/>
              <a:t>mature medusa (male)</a:t>
            </a:r>
            <a:endParaRPr lang="en-US" sz="1969" dirty="0"/>
          </a:p>
        </p:txBody>
      </p:sp>
      <p:pic>
        <p:nvPicPr>
          <p:cNvPr id="26" name="Picture 6" descr="http://www.atvn.org/sites/default/files/uploads/NEW%20USC%20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10" y="1911215"/>
            <a:ext cx="1462706" cy="58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Shape 100"/>
          <p:cNvSpPr txBox="1">
            <a:spLocks/>
          </p:cNvSpPr>
          <p:nvPr/>
        </p:nvSpPr>
        <p:spPr>
          <a:xfrm>
            <a:off x="1" y="73913"/>
            <a:ext cx="9144000" cy="4027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 lang="en-US" sz="2400" b="1" dirty="0" smtClean="0">
                <a:solidFill>
                  <a:schemeClr val="bg1"/>
                </a:solidFill>
              </a:rPr>
              <a:t>RNA-</a:t>
            </a:r>
            <a:r>
              <a:rPr lang="en-US" sz="2400" b="1" dirty="0" err="1" smtClean="0">
                <a:solidFill>
                  <a:schemeClr val="bg1"/>
                </a:solidFill>
              </a:rPr>
              <a:t>Seq</a:t>
            </a:r>
            <a:r>
              <a:rPr lang="en-US" sz="2400" b="1" dirty="0" smtClean="0">
                <a:solidFill>
                  <a:schemeClr val="bg1"/>
                </a:solidFill>
              </a:rPr>
              <a:t> data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3271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hape 100"/>
          <p:cNvSpPr txBox="1">
            <a:spLocks/>
          </p:cNvSpPr>
          <p:nvPr/>
        </p:nvSpPr>
        <p:spPr>
          <a:xfrm>
            <a:off x="1" y="73913"/>
            <a:ext cx="9144000" cy="4027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 lang="en-US" sz="2400" b="1" dirty="0" smtClean="0">
                <a:solidFill>
                  <a:schemeClr val="bg1"/>
                </a:solidFill>
              </a:rPr>
              <a:t>Starting material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3074" name="Picture 2" descr="C:\Users\Gonzalo\Desktop\Mini Project Presentation\Screenshot from 2016-06-10 12-09-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7916" y="872025"/>
            <a:ext cx="10370515" cy="505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36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08720"/>
            <a:ext cx="7056784" cy="577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hape 100"/>
          <p:cNvSpPr txBox="1">
            <a:spLocks/>
          </p:cNvSpPr>
          <p:nvPr/>
        </p:nvSpPr>
        <p:spPr>
          <a:xfrm>
            <a:off x="1" y="73913"/>
            <a:ext cx="9144000" cy="4027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 lang="en-US" sz="2400" b="1" dirty="0" smtClean="0">
                <a:solidFill>
                  <a:schemeClr val="bg1"/>
                </a:solidFill>
              </a:rPr>
              <a:t>Starting material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10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422415" y="2720234"/>
            <a:ext cx="108012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angle 4"/>
          <p:cNvSpPr/>
          <p:nvPr/>
        </p:nvSpPr>
        <p:spPr>
          <a:xfrm>
            <a:off x="5422415" y="3789040"/>
            <a:ext cx="108012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angle 5"/>
          <p:cNvSpPr/>
          <p:nvPr/>
        </p:nvSpPr>
        <p:spPr>
          <a:xfrm>
            <a:off x="6787345" y="2720234"/>
            <a:ext cx="108012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angle 6"/>
          <p:cNvSpPr/>
          <p:nvPr/>
        </p:nvSpPr>
        <p:spPr>
          <a:xfrm>
            <a:off x="6787345" y="3789040"/>
            <a:ext cx="108012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ZoneTexte 7"/>
          <p:cNvSpPr txBox="1"/>
          <p:nvPr/>
        </p:nvSpPr>
        <p:spPr>
          <a:xfrm>
            <a:off x="5536717" y="296761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 smtClean="0"/>
              <a:t>Class</a:t>
            </a:r>
            <a:r>
              <a:rPr lang="es-ES" b="1" dirty="0" smtClean="0"/>
              <a:t> A</a:t>
            </a:r>
            <a:endParaRPr lang="es-ES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6887487" y="296761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 smtClean="0"/>
              <a:t>Class</a:t>
            </a:r>
            <a:r>
              <a:rPr lang="es-ES" b="1" dirty="0" smtClean="0"/>
              <a:t> B</a:t>
            </a:r>
            <a:endParaRPr lang="es-ES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5594257" y="4036422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 smtClean="0"/>
              <a:t>Class</a:t>
            </a:r>
            <a:r>
              <a:rPr lang="es-ES" b="1" dirty="0" smtClean="0"/>
              <a:t> C</a:t>
            </a:r>
            <a:endParaRPr lang="es-ES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6942790" y="3897922"/>
            <a:ext cx="740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 smtClean="0"/>
              <a:t>Class</a:t>
            </a:r>
            <a:r>
              <a:rPr lang="es-ES" b="1" dirty="0" smtClean="0"/>
              <a:t> </a:t>
            </a:r>
          </a:p>
          <a:p>
            <a:r>
              <a:rPr lang="es-ES" b="1" dirty="0" err="1" smtClean="0"/>
              <a:t>Other</a:t>
            </a:r>
            <a:endParaRPr lang="es-ES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5186266" y="1641574"/>
            <a:ext cx="3202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/>
              <a:t>4 Files </a:t>
            </a:r>
            <a:r>
              <a:rPr lang="es-ES" b="1" dirty="0" err="1" smtClean="0"/>
              <a:t>with</a:t>
            </a:r>
            <a:r>
              <a:rPr lang="es-ES" b="1" dirty="0" smtClean="0"/>
              <a:t> </a:t>
            </a:r>
            <a:r>
              <a:rPr lang="es-ES" b="1" dirty="0" err="1" smtClean="0"/>
              <a:t>contig</a:t>
            </a:r>
            <a:r>
              <a:rPr lang="es-ES" b="1" dirty="0" smtClean="0"/>
              <a:t> </a:t>
            </a:r>
            <a:r>
              <a:rPr lang="es-ES" b="1" dirty="0" err="1" smtClean="0"/>
              <a:t>names</a:t>
            </a:r>
            <a:r>
              <a:rPr lang="es-ES" b="1" dirty="0" smtClean="0"/>
              <a:t> and </a:t>
            </a:r>
            <a:r>
              <a:rPr lang="es-ES" b="1" dirty="0" err="1" smtClean="0"/>
              <a:t>unnecessary</a:t>
            </a:r>
            <a:r>
              <a:rPr lang="es-ES" b="1" dirty="0" smtClean="0"/>
              <a:t> </a:t>
            </a:r>
            <a:r>
              <a:rPr lang="es-ES" b="1" dirty="0" err="1" smtClean="0"/>
              <a:t>information</a:t>
            </a:r>
            <a:r>
              <a:rPr lang="es-ES" b="1" dirty="0" smtClean="0"/>
              <a:t> </a:t>
            </a:r>
            <a:r>
              <a:rPr lang="es-ES" b="1" dirty="0" err="1" smtClean="0"/>
              <a:t>about</a:t>
            </a:r>
            <a:r>
              <a:rPr lang="es-ES" b="1" dirty="0"/>
              <a:t> </a:t>
            </a:r>
            <a:r>
              <a:rPr lang="es-ES" b="1" dirty="0" err="1" smtClean="0"/>
              <a:t>class</a:t>
            </a:r>
            <a:r>
              <a:rPr lang="es-ES" b="1" dirty="0" smtClean="0"/>
              <a:t>…</a:t>
            </a:r>
            <a:endParaRPr lang="es-ES" b="1" dirty="0"/>
          </a:p>
        </p:txBody>
      </p:sp>
      <p:sp>
        <p:nvSpPr>
          <p:cNvPr id="13" name="Rectangle 12"/>
          <p:cNvSpPr/>
          <p:nvPr/>
        </p:nvSpPr>
        <p:spPr>
          <a:xfrm>
            <a:off x="937794" y="2669039"/>
            <a:ext cx="2288227" cy="18305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ZoneTexte 13"/>
          <p:cNvSpPr txBox="1"/>
          <p:nvPr/>
        </p:nvSpPr>
        <p:spPr>
          <a:xfrm>
            <a:off x="1433835" y="3171098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 smtClean="0"/>
              <a:t>All</a:t>
            </a:r>
            <a:r>
              <a:rPr lang="es-ES" b="1" dirty="0" smtClean="0"/>
              <a:t> </a:t>
            </a:r>
            <a:r>
              <a:rPr lang="es-ES" b="1" dirty="0" err="1" smtClean="0"/>
              <a:t>Classes</a:t>
            </a:r>
            <a:r>
              <a:rPr lang="es-ES" b="1" dirty="0" smtClean="0"/>
              <a:t> </a:t>
            </a:r>
            <a:r>
              <a:rPr lang="es-ES" b="1" dirty="0" err="1" smtClean="0"/>
              <a:t>mixed</a:t>
            </a:r>
            <a:endParaRPr lang="es-ES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624844" y="1542937"/>
            <a:ext cx="3202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 smtClean="0"/>
              <a:t>Excell</a:t>
            </a:r>
            <a:r>
              <a:rPr lang="es-ES" b="1" dirty="0" smtClean="0"/>
              <a:t> File </a:t>
            </a:r>
            <a:r>
              <a:rPr lang="es-ES" b="1" dirty="0" err="1" smtClean="0"/>
              <a:t>with</a:t>
            </a:r>
            <a:r>
              <a:rPr lang="es-ES" b="1" dirty="0" smtClean="0"/>
              <a:t> </a:t>
            </a:r>
            <a:r>
              <a:rPr lang="es-ES" b="1" dirty="0" err="1" smtClean="0"/>
              <a:t>contig</a:t>
            </a:r>
            <a:r>
              <a:rPr lang="es-ES" b="1" dirty="0" smtClean="0"/>
              <a:t> </a:t>
            </a:r>
            <a:r>
              <a:rPr lang="es-ES" b="1" dirty="0" err="1" smtClean="0"/>
              <a:t>names</a:t>
            </a:r>
            <a:r>
              <a:rPr lang="es-ES" b="1" dirty="0" smtClean="0"/>
              <a:t> and PFAM </a:t>
            </a:r>
            <a:r>
              <a:rPr lang="es-ES" b="1" dirty="0" err="1" smtClean="0"/>
              <a:t>information</a:t>
            </a:r>
            <a:r>
              <a:rPr lang="es-ES" b="1" dirty="0" smtClean="0"/>
              <a:t> </a:t>
            </a:r>
            <a:r>
              <a:rPr lang="es-ES" b="1" dirty="0" err="1" smtClean="0"/>
              <a:t>about</a:t>
            </a:r>
            <a:r>
              <a:rPr lang="es-ES" b="1" dirty="0" smtClean="0"/>
              <a:t> GPCR </a:t>
            </a:r>
            <a:r>
              <a:rPr lang="es-ES" b="1" dirty="0" err="1" smtClean="0"/>
              <a:t>class</a:t>
            </a:r>
            <a:endParaRPr lang="es-ES" b="1" dirty="0"/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3561267" y="4003042"/>
            <a:ext cx="140897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3561267" y="3140968"/>
            <a:ext cx="1296144" cy="646331"/>
          </a:xfrm>
          <a:prstGeom prst="rect">
            <a:avLst/>
          </a:prstGeom>
          <a:solidFill>
            <a:schemeClr val="accent6"/>
          </a:solidFill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/>
              <a:t>PYTHON</a:t>
            </a:r>
          </a:p>
          <a:p>
            <a:pPr algn="ctr"/>
            <a:r>
              <a:rPr lang="es-ES" b="1" dirty="0" smtClean="0"/>
              <a:t>SCRIPT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81024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Gonzalo\Desktop\Mini Project Presentation\Screenshot from 2016-06-10 11-04-4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9072" y="692696"/>
            <a:ext cx="12101871" cy="589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hape 100"/>
          <p:cNvSpPr txBox="1">
            <a:spLocks/>
          </p:cNvSpPr>
          <p:nvPr/>
        </p:nvSpPr>
        <p:spPr>
          <a:xfrm>
            <a:off x="1" y="73913"/>
            <a:ext cx="9144000" cy="4027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 lang="en-US" sz="2400" b="1" dirty="0" smtClean="0">
                <a:solidFill>
                  <a:schemeClr val="bg1"/>
                </a:solidFill>
              </a:rPr>
              <a:t>Text Wrangling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10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hape 100"/>
          <p:cNvSpPr txBox="1">
            <a:spLocks/>
          </p:cNvSpPr>
          <p:nvPr/>
        </p:nvSpPr>
        <p:spPr>
          <a:xfrm>
            <a:off x="1" y="73913"/>
            <a:ext cx="9144000" cy="4027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 lang="en-US" sz="2400" b="1" dirty="0" smtClean="0">
                <a:solidFill>
                  <a:schemeClr val="bg1"/>
                </a:solidFill>
              </a:rPr>
              <a:t>Text Wrangling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5122" name="Picture 2" descr="C:\Users\Gonzalo\Desktop\Mini Project Presentation\Screenshot from 2016-06-10 11-02-4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724421"/>
            <a:ext cx="12524096" cy="610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84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338</Words>
  <Application>Microsoft Office PowerPoint</Application>
  <PresentationFormat>Affichage à l'écran (4:3)</PresentationFormat>
  <Paragraphs>89</Paragraphs>
  <Slides>20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1" baseType="lpstr">
      <vt:lpstr>Thème Office</vt:lpstr>
      <vt:lpstr>Clytia hemisphaerica GPCR complement and classification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Gonzalo Quiroga Artigas</dc:creator>
  <cp:lastModifiedBy>Gonzalo Quiroga Artigas</cp:lastModifiedBy>
  <cp:revision>29</cp:revision>
  <dcterms:created xsi:type="dcterms:W3CDTF">2016-06-10T08:40:33Z</dcterms:created>
  <dcterms:modified xsi:type="dcterms:W3CDTF">2016-06-10T10:59:25Z</dcterms:modified>
</cp:coreProperties>
</file>